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308" r:id="rId2"/>
    <p:sldId id="311" r:id="rId3"/>
    <p:sldId id="285" r:id="rId4"/>
    <p:sldId id="286" r:id="rId5"/>
    <p:sldId id="477" r:id="rId6"/>
    <p:sldId id="306" r:id="rId7"/>
    <p:sldId id="288" r:id="rId8"/>
    <p:sldId id="290" r:id="rId9"/>
    <p:sldId id="291" r:id="rId10"/>
    <p:sldId id="317" r:id="rId11"/>
    <p:sldId id="316" r:id="rId12"/>
    <p:sldId id="312" r:id="rId13"/>
    <p:sldId id="313" r:id="rId14"/>
    <p:sldId id="315" r:id="rId15"/>
    <p:sldId id="478" r:id="rId16"/>
    <p:sldId id="289" r:id="rId17"/>
    <p:sldId id="297" r:id="rId18"/>
    <p:sldId id="257" r:id="rId19"/>
    <p:sldId id="258" r:id="rId20"/>
    <p:sldId id="298" r:id="rId21"/>
    <p:sldId id="293" r:id="rId22"/>
    <p:sldId id="373" r:id="rId23"/>
    <p:sldId id="472" r:id="rId24"/>
    <p:sldId id="342" r:id="rId25"/>
    <p:sldId id="461" r:id="rId26"/>
    <p:sldId id="292" r:id="rId27"/>
    <p:sldId id="304" r:id="rId28"/>
    <p:sldId id="305" r:id="rId29"/>
    <p:sldId id="259" r:id="rId30"/>
    <p:sldId id="300" r:id="rId31"/>
    <p:sldId id="302" r:id="rId32"/>
    <p:sldId id="303" r:id="rId33"/>
    <p:sldId id="299" r:id="rId34"/>
    <p:sldId id="473" r:id="rId35"/>
    <p:sldId id="474" r:id="rId36"/>
    <p:sldId id="475" r:id="rId37"/>
    <p:sldId id="476" r:id="rId38"/>
    <p:sldId id="309" r:id="rId39"/>
    <p:sldId id="310" r:id="rId40"/>
    <p:sldId id="295" r:id="rId41"/>
    <p:sldId id="265" r:id="rId42"/>
    <p:sldId id="307" r:id="rId43"/>
  </p:sldIdLst>
  <p:sldSz cx="9144000" cy="6858000" type="screen4x3"/>
  <p:notesSz cx="6858000" cy="9144000"/>
  <p:custDataLst>
    <p:tags r:id="rId45"/>
  </p:custDataLst>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B03D"/>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7"/>
    <p:restoredTop sz="93721"/>
  </p:normalViewPr>
  <p:slideViewPr>
    <p:cSldViewPr>
      <p:cViewPr varScale="1">
        <p:scale>
          <a:sx n="67" d="100"/>
          <a:sy n="67" d="100"/>
        </p:scale>
        <p:origin x="151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42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942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42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42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190DFA3-7337-164E-9185-048140343A58}" type="slidenum">
              <a:rPr lang="en-US"/>
              <a:pPr>
                <a:defRPr/>
              </a:pPr>
              <a:t>‹#›</a:t>
            </a:fld>
            <a:endParaRPr lang="en-US"/>
          </a:p>
        </p:txBody>
      </p:sp>
    </p:spTree>
    <p:extLst>
      <p:ext uri="{BB962C8B-B14F-4D97-AF65-F5344CB8AC3E}">
        <p14:creationId xmlns:p14="http://schemas.microsoft.com/office/powerpoint/2010/main" val="2749678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311827-C14B-8742-A4FA-514BDC85553C}" type="slidenum">
              <a:rPr lang="en-US"/>
              <a:pPr>
                <a:defRPr/>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3"/>
          <p:cNvSpPr>
            <a:spLocks noGrp="1" noChangeArrowheads="1"/>
          </p:cNvSpPr>
          <p:nvPr>
            <p:ph type="body" idx="1"/>
          </p:nvPr>
        </p:nvSpPr>
        <p:spPr/>
        <p:txBody>
          <a:bodyPr/>
          <a:lstStyle/>
          <a:p>
            <a:pPr>
              <a:defRPr/>
            </a:pPr>
            <a:r>
              <a:rPr lang="en-US">
                <a:cs typeface="+mn-cs"/>
              </a:rPr>
              <a:t>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The temporal artery on the right side of the head shows no enhancement on fat suppressed MRI with gadolinium whereas the left side shows definite enhancement in the area surrounding the adventitia of the artery (insets on the right)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MRI showing gadolinium enhancement of the area surrounding the temporal artery (arrow) after fat suppression.</a:t>
            </a:r>
          </a:p>
        </p:txBody>
      </p:sp>
      <p:sp>
        <p:nvSpPr>
          <p:cNvPr id="4" name="Slide Number Placeholder 3"/>
          <p:cNvSpPr>
            <a:spLocks noGrp="1"/>
          </p:cNvSpPr>
          <p:nvPr>
            <p:ph type="sldNum" sz="quarter" idx="5"/>
          </p:nvPr>
        </p:nvSpPr>
        <p:spPr/>
        <p:txBody>
          <a:bodyPr/>
          <a:lstStyle/>
          <a:p>
            <a:pPr>
              <a:defRPr/>
            </a:pPr>
            <a:fld id="{E42BE2DC-843D-D343-8D35-DC8EB4EC8E91}" type="slidenum">
              <a:rPr lang="en-US"/>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67BEFA-B728-2643-A651-0228A475EF3A}" type="slidenum">
              <a:rPr lang="en-US"/>
              <a:pPr>
                <a:defRPr/>
              </a:pPr>
              <a:t>16</a:t>
            </a:fld>
            <a:endParaRPr lang="en-US"/>
          </a:p>
        </p:txBody>
      </p:sp>
      <p:sp>
        <p:nvSpPr>
          <p:cNvPr id="1034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p:txBody>
          <a:bodyPr/>
          <a:lstStyle/>
          <a:p>
            <a:pPr>
              <a:defRPr/>
            </a:pPr>
            <a:r>
              <a:rPr lang="en-US">
                <a:cs typeface="+mn-cs"/>
              </a:rPr>
              <a:t>Some patients only have ocular symptoms and no other systemic symptoms = </a:t>
            </a:r>
            <a:r>
              <a:rPr lang="ja-JP" altLang="en-US">
                <a:latin typeface="Arial"/>
                <a:cs typeface="+mn-cs"/>
              </a:rPr>
              <a:t>“</a:t>
            </a:r>
            <a:r>
              <a:rPr lang="en-US">
                <a:cs typeface="+mn-cs"/>
              </a:rPr>
              <a:t>Occult Giant Cell Arteritis</a:t>
            </a:r>
            <a:r>
              <a:rPr lang="ja-JP" altLang="en-US">
                <a:latin typeface="Arial"/>
                <a:cs typeface="+mn-cs"/>
              </a:rPr>
              <a:t>”</a:t>
            </a: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46F24-A594-C04F-90A5-0FC2444319FB}" type="slidenum">
              <a:rPr lang="en-US" smtClean="0"/>
              <a:t>19</a:t>
            </a:fld>
            <a:endParaRPr lang="en-US"/>
          </a:p>
        </p:txBody>
      </p:sp>
    </p:spTree>
    <p:extLst>
      <p:ext uri="{BB962C8B-B14F-4D97-AF65-F5344CB8AC3E}">
        <p14:creationId xmlns:p14="http://schemas.microsoft.com/office/powerpoint/2010/main" val="1929147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46F24-A594-C04F-90A5-0FC2444319FB}" type="slidenum">
              <a:rPr lang="en-US" smtClean="0"/>
              <a:t>20</a:t>
            </a:fld>
            <a:endParaRPr lang="en-US"/>
          </a:p>
        </p:txBody>
      </p:sp>
    </p:spTree>
    <p:extLst>
      <p:ext uri="{BB962C8B-B14F-4D97-AF65-F5344CB8AC3E}">
        <p14:creationId xmlns:p14="http://schemas.microsoft.com/office/powerpoint/2010/main" val="4023678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Name: Patricia Miller	</a:t>
            </a:r>
            <a:r>
              <a:rPr lang="en-US" sz="1200" b="0" i="0" u="none" strike="noStrike" kern="1200" baseline="0" dirty="0">
                <a:solidFill>
                  <a:schemeClr val="tx1"/>
                </a:solidFill>
                <a:latin typeface="+mn-lt"/>
                <a:ea typeface="+mn-ea"/>
                <a:cs typeface="+mn-cs"/>
              </a:rPr>
              <a:t>MRN:  63621419</a:t>
            </a:r>
            <a:endParaRPr lang="en-US" dirty="0"/>
          </a:p>
          <a:p>
            <a:r>
              <a:rPr lang="en-US" dirty="0"/>
              <a:t>Project</a:t>
            </a:r>
            <a:r>
              <a:rPr lang="en-US" baseline="0" dirty="0"/>
              <a:t> Number of Patient: 200</a:t>
            </a:r>
          </a:p>
          <a:p>
            <a:r>
              <a:rPr lang="en-US" dirty="0"/>
              <a:t>Diagnosis:</a:t>
            </a:r>
            <a:r>
              <a:rPr lang="en-US" sz="1200" b="0" i="0" u="none" strike="noStrike" kern="1200" dirty="0">
                <a:solidFill>
                  <a:schemeClr val="tx1"/>
                </a:solidFill>
                <a:effectLst/>
                <a:latin typeface="+mn-lt"/>
                <a:ea typeface="+mn-ea"/>
                <a:cs typeface="+mn-cs"/>
              </a:rPr>
              <a:t> GCA; Acute AION OD awoke with vision loss 11-17-2015; </a:t>
            </a:r>
            <a:r>
              <a:rPr lang="en-US" sz="1200" b="0" i="0" u="none" strike="noStrike" kern="1200" dirty="0" err="1">
                <a:solidFill>
                  <a:schemeClr val="tx1"/>
                </a:solidFill>
                <a:effectLst/>
                <a:latin typeface="+mn-lt"/>
                <a:ea typeface="+mn-ea"/>
                <a:cs typeface="+mn-cs"/>
              </a:rPr>
              <a:t>cilioretinal</a:t>
            </a:r>
            <a:r>
              <a:rPr lang="en-US" sz="1200" b="0" i="0" u="none" strike="noStrike" kern="1200" dirty="0">
                <a:solidFill>
                  <a:schemeClr val="tx1"/>
                </a:solidFill>
                <a:effectLst/>
                <a:latin typeface="+mn-lt"/>
                <a:ea typeface="+mn-ea"/>
                <a:cs typeface="+mn-cs"/>
              </a:rPr>
              <a:t> artery occlusion </a:t>
            </a:r>
            <a:r>
              <a:rPr lang="en-US" sz="1200" b="1" i="0" u="none" strike="noStrike" kern="1200" dirty="0">
                <a:solidFill>
                  <a:schemeClr val="tx1"/>
                </a:solidFill>
                <a:effectLst/>
                <a:latin typeface="+mn-lt"/>
                <a:ea typeface="+mn-ea"/>
                <a:cs typeface="+mn-cs"/>
              </a:rPr>
              <a:t>OD</a:t>
            </a:r>
            <a:r>
              <a:rPr lang="en-US" b="1" dirty="0"/>
              <a:t> FFA and laser speckle OD 12-10-2015</a:t>
            </a:r>
          </a:p>
          <a:p>
            <a:r>
              <a:rPr lang="en-US" baseline="0" dirty="0"/>
              <a:t>Affected Eye: OD</a:t>
            </a:r>
          </a:p>
          <a:p>
            <a:r>
              <a:rPr lang="en-US" baseline="0" dirty="0"/>
              <a:t>Normal Eye: OS</a:t>
            </a:r>
            <a:endParaRPr lang="en-US" dirty="0"/>
          </a:p>
          <a:p>
            <a:endParaRPr lang="en-US" dirty="0"/>
          </a:p>
        </p:txBody>
      </p:sp>
      <p:sp>
        <p:nvSpPr>
          <p:cNvPr id="4" name="Slide Number Placeholder 3"/>
          <p:cNvSpPr>
            <a:spLocks noGrp="1"/>
          </p:cNvSpPr>
          <p:nvPr>
            <p:ph type="sldNum" sz="quarter" idx="10"/>
          </p:nvPr>
        </p:nvSpPr>
        <p:spPr/>
        <p:txBody>
          <a:bodyPr/>
          <a:lstStyle/>
          <a:p>
            <a:fld id="{A98DAAB6-9255-9447-91B8-8E6745878C2F}" type="slidenum">
              <a:rPr lang="en-US" smtClean="0"/>
              <a:t>21</a:t>
            </a:fld>
            <a:endParaRPr lang="en-US"/>
          </a:p>
        </p:txBody>
      </p:sp>
    </p:spTree>
    <p:extLst>
      <p:ext uri="{BB962C8B-B14F-4D97-AF65-F5344CB8AC3E}">
        <p14:creationId xmlns:p14="http://schemas.microsoft.com/office/powerpoint/2010/main" val="1356835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14E712F-2A67-44CF-A3B0-314DBE57F693}" type="slidenum">
              <a:rPr lang="en-US" altLang="ja-JP" sz="1200">
                <a:latin typeface="Calibri" charset="0"/>
                <a:cs typeface="Times New Roman" charset="0"/>
              </a:rPr>
              <a:pPr eaLnBrk="1" hangingPunct="1"/>
              <a:t>22</a:t>
            </a:fld>
            <a:endParaRPr lang="en-US" altLang="ja-JP" sz="1200">
              <a:latin typeface="Calibri" charset="0"/>
              <a:cs typeface="Times New Roman" charset="0"/>
            </a:endParaRPr>
          </a:p>
        </p:txBody>
      </p:sp>
      <p:sp>
        <p:nvSpPr>
          <p:cNvPr id="184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a:latin typeface="Times New Roman" charset="0"/>
              </a:rPr>
              <a:t>This motion picture demonstrates the blood flow change in retinal vessels, tissue of optic nerve head and the choroid of human eye.  You note the blood flow changes periodically being synchronized with the heart beats.  From this time-varying map you may realize the LSFG’s potential to become a useful tool, not only for diagnoses of various eye diseases, but also for studying the functions of cardiovascular system.  </a:t>
            </a:r>
          </a:p>
        </p:txBody>
      </p:sp>
    </p:spTree>
    <p:extLst>
      <p:ext uri="{BB962C8B-B14F-4D97-AF65-F5344CB8AC3E}">
        <p14:creationId xmlns:p14="http://schemas.microsoft.com/office/powerpoint/2010/main" val="3989344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720732D-52F9-4594-805B-1AE736D46220}" type="slidenum">
              <a:rPr lang="en-US" altLang="ja-JP" sz="1200">
                <a:latin typeface="Calibri" charset="0"/>
                <a:cs typeface="Times New Roman" charset="0"/>
              </a:rPr>
              <a:pPr eaLnBrk="1" hangingPunct="1"/>
              <a:t>23</a:t>
            </a:fld>
            <a:endParaRPr lang="en-US" altLang="ja-JP" sz="1200">
              <a:latin typeface="Calibri" charset="0"/>
              <a:cs typeface="Times New Roman" charset="0"/>
            </a:endParaRPr>
          </a:p>
        </p:txBody>
      </p:sp>
      <p:sp>
        <p:nvSpPr>
          <p:cNvPr id="2150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a:latin typeface="Times New Roman" charset="0"/>
              </a:rPr>
              <a:t> Let me explain first the principle of LSFG-NAVI.  </a:t>
            </a:r>
          </a:p>
          <a:p>
            <a:pPr eaLnBrk="1" hangingPunct="1">
              <a:spcBef>
                <a:spcPct val="0"/>
              </a:spcBef>
            </a:pPr>
            <a:r>
              <a:rPr lang="ja-JP" altLang="en-US">
                <a:latin typeface="Times New Roman" charset="0"/>
              </a:rPr>
              <a:t>　</a:t>
            </a:r>
            <a:r>
              <a:rPr lang="en-US" altLang="ja-JP">
                <a:latin typeface="Times New Roman" charset="0"/>
              </a:rPr>
              <a:t>When the coherent light illuminates the group of the scattering cells on the retina, and reflects back to an imaging system, a random interference pattern, or so-called speckle pattern appears in this image plane.</a:t>
            </a:r>
            <a:endParaRPr lang="ja-JP" altLang="ja-JP">
              <a:latin typeface="Times New Roman" charset="0"/>
            </a:endParaRPr>
          </a:p>
          <a:p>
            <a:pPr eaLnBrk="1" hangingPunct="1">
              <a:spcBef>
                <a:spcPct val="0"/>
              </a:spcBef>
            </a:pPr>
            <a:r>
              <a:rPr lang="en-US" altLang="ja-JP">
                <a:latin typeface="Times New Roman" charset="0"/>
              </a:rPr>
              <a:t>  The brightness of each image point depends on whether most of the wavelets from these scattering cells at the corresponding object point on the retina are superimposed in phase, or out of phase.</a:t>
            </a:r>
          </a:p>
          <a:p>
            <a:pPr eaLnBrk="1" hangingPunct="1">
              <a:spcBef>
                <a:spcPct val="0"/>
              </a:spcBef>
            </a:pPr>
            <a:r>
              <a:rPr lang="en-US" altLang="ja-JP">
                <a:latin typeface="Times New Roman" charset="0"/>
              </a:rPr>
              <a:t>  Such interference conditions vary in time, when the scattering cells or the blood cells are moving.</a:t>
            </a:r>
          </a:p>
          <a:p>
            <a:pPr eaLnBrk="1" hangingPunct="1">
              <a:spcBef>
                <a:spcPct val="0"/>
              </a:spcBef>
            </a:pPr>
            <a:r>
              <a:rPr lang="en-US" altLang="ja-JP">
                <a:latin typeface="Times New Roman" charset="0"/>
              </a:rPr>
              <a:t>  Therefore, the structure of the speckle pattern also varies in time, and its rate of variation depends on the average velocity of the blood cells.</a:t>
            </a:r>
          </a:p>
          <a:p>
            <a:pPr eaLnBrk="1" hangingPunct="1">
              <a:spcBef>
                <a:spcPct val="0"/>
              </a:spcBef>
            </a:pPr>
            <a:r>
              <a:rPr lang="en-US" altLang="ja-JP">
                <a:latin typeface="Times New Roman" charset="0"/>
              </a:rPr>
              <a:t>  When the blood flow in a particular area becomes faster, the speckle intensity at its image point varies faster, and vice versa.</a:t>
            </a:r>
          </a:p>
          <a:p>
            <a:pPr eaLnBrk="1" hangingPunct="1">
              <a:spcBef>
                <a:spcPct val="0"/>
              </a:spcBef>
            </a:pPr>
            <a:r>
              <a:rPr lang="en-US" altLang="ja-JP">
                <a:latin typeface="Times New Roman" charset="0"/>
              </a:rPr>
              <a:t>  In the LSFG system, we put an image sensor or a high-sensitive CCD camera on this image plane, and capture a series of speckle images and store them in the memory of PC.  </a:t>
            </a:r>
          </a:p>
          <a:p>
            <a:pPr eaLnBrk="1" hangingPunct="1">
              <a:spcBef>
                <a:spcPct val="0"/>
              </a:spcBef>
            </a:pPr>
            <a:r>
              <a:rPr lang="en-US" altLang="ja-JP">
                <a:latin typeface="Times New Roman" charset="0"/>
              </a:rPr>
              <a:t>  From these speckle images, we calculate the motion speed of the time-varying speckles at each pixel point, using a personal computer.</a:t>
            </a:r>
          </a:p>
          <a:p>
            <a:pPr eaLnBrk="1" hangingPunct="1">
              <a:spcBef>
                <a:spcPct val="0"/>
              </a:spcBef>
            </a:pPr>
            <a:r>
              <a:rPr lang="en-US" altLang="ja-JP">
                <a:latin typeface="Times New Roman" charset="0"/>
              </a:rPr>
              <a:t>  The results are plotted in 2-D map, which indicate the blood flow distribution in the subject.</a:t>
            </a:r>
          </a:p>
          <a:p>
            <a:pPr eaLnBrk="1" hangingPunct="1">
              <a:spcBef>
                <a:spcPct val="0"/>
              </a:spcBef>
            </a:pPr>
            <a:endParaRPr lang="en-US" altLang="ja-JP">
              <a:latin typeface="Times New Roman" charset="0"/>
            </a:endParaRPr>
          </a:p>
        </p:txBody>
      </p:sp>
    </p:spTree>
    <p:extLst>
      <p:ext uri="{BB962C8B-B14F-4D97-AF65-F5344CB8AC3E}">
        <p14:creationId xmlns:p14="http://schemas.microsoft.com/office/powerpoint/2010/main" val="4059462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11/6/2014</a:t>
            </a:r>
          </a:p>
        </p:txBody>
      </p:sp>
      <p:sp>
        <p:nvSpPr>
          <p:cNvPr id="4" name="Slide Number Placeholder 3"/>
          <p:cNvSpPr>
            <a:spLocks noGrp="1"/>
          </p:cNvSpPr>
          <p:nvPr>
            <p:ph type="sldNum" sz="quarter" idx="10"/>
          </p:nvPr>
        </p:nvSpPr>
        <p:spPr/>
        <p:txBody>
          <a:bodyPr/>
          <a:lstStyle/>
          <a:p>
            <a:fld id="{FB4462AE-2C76-4768-BE54-1995A64EC6E8}" type="slidenum">
              <a:rPr lang="en-US" smtClean="0"/>
              <a:t>24</a:t>
            </a:fld>
            <a:endParaRPr lang="en-US"/>
          </a:p>
        </p:txBody>
      </p:sp>
    </p:spTree>
    <p:extLst>
      <p:ext uri="{BB962C8B-B14F-4D97-AF65-F5344CB8AC3E}">
        <p14:creationId xmlns:p14="http://schemas.microsoft.com/office/powerpoint/2010/main" val="372774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46F24-A594-C04F-90A5-0FC2444319FB}" type="slidenum">
              <a:rPr lang="en-US" smtClean="0"/>
              <a:t>25</a:t>
            </a:fld>
            <a:endParaRPr lang="en-US"/>
          </a:p>
        </p:txBody>
      </p:sp>
    </p:spTree>
    <p:extLst>
      <p:ext uri="{BB962C8B-B14F-4D97-AF65-F5344CB8AC3E}">
        <p14:creationId xmlns:p14="http://schemas.microsoft.com/office/powerpoint/2010/main" val="48788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570493-A488-974B-9E53-827688223E67}" type="slidenum">
              <a:rPr lang="en-US"/>
              <a:pPr>
                <a:defRPr/>
              </a:pPr>
              <a:t>2</a:t>
            </a:fld>
            <a:endParaRPr lang="en-US"/>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6259" name="Rectangle 3"/>
          <p:cNvSpPr>
            <a:spLocks noGrp="1" noChangeArrowheads="1"/>
          </p:cNvSpPr>
          <p:nvPr>
            <p:ph type="body" idx="1"/>
          </p:nvPr>
        </p:nvSpPr>
        <p:spPr/>
        <p:txBody>
          <a:bodyPr/>
          <a:lstStyle/>
          <a:p>
            <a:pPr>
              <a:defRPr/>
            </a:pPr>
            <a:r>
              <a:rPr lang="en-US">
                <a:cs typeface="+mn-cs"/>
              </a:rPr>
              <a:t>Key words and References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B4BCB4-35CB-D342-9FD8-6269D074BF37}" type="slidenum">
              <a:rPr lang="en-US"/>
              <a:pPr>
                <a:defRPr/>
              </a:pPr>
              <a:t>26</a:t>
            </a:fld>
            <a:endParaRPr lang="en-US"/>
          </a:p>
        </p:txBody>
      </p:sp>
      <p:sp>
        <p:nvSpPr>
          <p:cNvPr id="1044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4451" name="Rectangle 3"/>
          <p:cNvSpPr>
            <a:spLocks noGrp="1" noChangeArrowheads="1"/>
          </p:cNvSpPr>
          <p:nvPr>
            <p:ph type="body" idx="1"/>
          </p:nvPr>
        </p:nvSpPr>
        <p:spPr/>
        <p:txBody>
          <a:bodyPr/>
          <a:lstStyle/>
          <a:p>
            <a:pPr>
              <a:defRPr/>
            </a:pPr>
            <a:r>
              <a:rPr lang="en-US">
                <a:cs typeface="+mn-cs"/>
              </a:rPr>
              <a:t>Visual loss is due to ischemia to the optic nerve from a compromised vascular supply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E77D6A-72CB-3B4D-AD7E-C5D7A7919A90}" type="slidenum">
              <a:rPr lang="en-US"/>
              <a:pPr>
                <a:defRPr/>
              </a:pPr>
              <a:t>27</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p:txBody>
          <a:bodyPr/>
          <a:lstStyle/>
          <a:p>
            <a:pPr>
              <a:defRPr/>
            </a:pPr>
            <a:r>
              <a:rPr lang="en-US">
                <a:cs typeface="+mn-cs"/>
              </a:rPr>
              <a:t>The ischemic optic nerve looks swollen on fundus exam and may contain hemorrhages and cotton wool spots (micro-infarcts of the retinal nerve fiber layer)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33CEBE-8F1B-954C-A2BF-A208335AD4AD}" type="slidenum">
              <a:rPr lang="en-US"/>
              <a:pPr>
                <a:defRPr/>
              </a:pPr>
              <a:t>28</a:t>
            </a:fld>
            <a:endParaRPr lang="en-US"/>
          </a:p>
        </p:txBody>
      </p:sp>
      <p:sp>
        <p:nvSpPr>
          <p:cNvPr id="106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pPr>
              <a:defRPr/>
            </a:pPr>
            <a:r>
              <a:rPr lang="en-US">
                <a:cs typeface="+mn-cs"/>
              </a:rPr>
              <a:t>Acutely the optic nerve is swollen and may be pale (pallid swelling) from the infarct, but with time (over 6-12 weeks) the swelling goes away, leaving a pale nerve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4D2B94-942A-B248-8EAD-97772131C47C}" type="slidenum">
              <a:rPr lang="en-US"/>
              <a:pPr>
                <a:defRPr/>
              </a:pPr>
              <a:t>29</a:t>
            </a:fld>
            <a:endParaRPr lang="en-US"/>
          </a:p>
        </p:txBody>
      </p:sp>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pPr>
              <a:defRPr/>
            </a:pPr>
            <a:r>
              <a:rPr lang="en-US">
                <a:cs typeface="+mn-cs"/>
              </a:rPr>
              <a:t>Optic nerve damage translates to loss of function in the visual field either in the center or periphery or both and this is tested clinically with visual field testing (termed perimetry)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79707F-5AED-F74D-9A69-0AA90D57F30C}" type="slidenum">
              <a:rPr lang="en-US"/>
              <a:pPr>
                <a:defRPr/>
              </a:pPr>
              <a:t>30</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a:defRPr/>
            </a:pPr>
            <a:r>
              <a:rPr lang="en-US">
                <a:cs typeface="+mn-cs"/>
              </a:rPr>
              <a:t>The posterior ciliary arteries, derived from the ophthalmic artery are the ocular arteries most commonly affected by giant cell arteritis and they supply blood to the anterior optic nerve and the choroidal layer of the eye (vascular layer in  between the retina and sclera)</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DB7885-58C4-B14F-B30F-EC17F4463F44}" type="slidenum">
              <a:rPr lang="en-US"/>
              <a:pPr>
                <a:defRPr/>
              </a:pPr>
              <a:t>31</a:t>
            </a:fld>
            <a:endParaRPr lang="en-US"/>
          </a:p>
        </p:txBody>
      </p:sp>
      <p:sp>
        <p:nvSpPr>
          <p:cNvPr id="1095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9571" name="Rectangle 3"/>
          <p:cNvSpPr>
            <a:spLocks noGrp="1" noChangeArrowheads="1"/>
          </p:cNvSpPr>
          <p:nvPr>
            <p:ph type="body" idx="1"/>
          </p:nvPr>
        </p:nvSpPr>
        <p:spPr/>
        <p:txBody>
          <a:bodyPr/>
          <a:lstStyle/>
          <a:p>
            <a:pPr>
              <a:defRPr/>
            </a:pPr>
            <a:r>
              <a:rPr lang="en-US">
                <a:cs typeface="+mn-cs"/>
              </a:rPr>
              <a:t>Fluorescein angiogram video of a normal eye showing sequence of filling of the deeper choroidal circulation and then the central retinal artery and its branches to the superficial retina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3D9847-DF57-524E-BDF0-48F156F93103}" type="slidenum">
              <a:rPr lang="en-US"/>
              <a:pPr>
                <a:defRPr/>
              </a:pPr>
              <a:t>32</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0595" name="Rectangle 3"/>
          <p:cNvSpPr>
            <a:spLocks noGrp="1" noChangeArrowheads="1"/>
          </p:cNvSpPr>
          <p:nvPr>
            <p:ph type="body" idx="1"/>
          </p:nvPr>
        </p:nvSpPr>
        <p:spPr/>
        <p:txBody>
          <a:bodyPr/>
          <a:lstStyle/>
          <a:p>
            <a:pPr>
              <a:defRPr/>
            </a:pPr>
            <a:r>
              <a:rPr lang="en-US">
                <a:cs typeface="+mn-cs"/>
              </a:rPr>
              <a:t>Fluourescein angiogram of a patient with visual loss from giant cell arteritis demonstrating very slow filling of the entire choroid due to narrowing and blockage of the posterior ciliary arteries from the granulomatous inflammation narrowing the vessel lumen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B39C8D-6298-7F4E-A2DA-6CB1BD66238C}" type="slidenum">
              <a:rPr lang="en-US"/>
              <a:pPr>
                <a:defRPr/>
              </a:pPr>
              <a:t>33</a:t>
            </a:fld>
            <a:endParaRPr lang="en-US"/>
          </a:p>
        </p:txBody>
      </p:sp>
      <p:sp>
        <p:nvSpPr>
          <p:cNvPr id="1116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1619" name="Rectangle 3"/>
          <p:cNvSpPr>
            <a:spLocks noGrp="1" noChangeArrowheads="1"/>
          </p:cNvSpPr>
          <p:nvPr>
            <p:ph type="body" idx="1"/>
          </p:nvPr>
        </p:nvSpPr>
        <p:spPr/>
        <p:txBody>
          <a:bodyPr/>
          <a:lstStyle/>
          <a:p>
            <a:pPr>
              <a:defRPr/>
            </a:pPr>
            <a:r>
              <a:rPr lang="en-US">
                <a:cs typeface="+mn-cs"/>
              </a:rPr>
              <a:t>Snapshot of two time points during the fluorescein angiogram (black is where the dye is located, because this is a </a:t>
            </a:r>
            <a:r>
              <a:rPr lang="ja-JP" altLang="en-US">
                <a:latin typeface="Arial"/>
                <a:cs typeface="+mn-cs"/>
              </a:rPr>
              <a:t>“</a:t>
            </a:r>
            <a:r>
              <a:rPr lang="en-US">
                <a:cs typeface="+mn-cs"/>
              </a:rPr>
              <a:t>negative</a:t>
            </a:r>
            <a:r>
              <a:rPr lang="ja-JP" altLang="en-US">
                <a:latin typeface="Arial"/>
                <a:cs typeface="+mn-cs"/>
              </a:rPr>
              <a:t>”</a:t>
            </a:r>
            <a:r>
              <a:rPr lang="en-US">
                <a:cs typeface="+mn-cs"/>
              </a:rPr>
              <a:t> film) showing non filling of the choroid in the distribution of one of the posterior ciliary arteries and slowed filling in the distribution of the other posterior ciliary artery supplying the choriocapillaris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C3A4D0-8695-D242-B2B4-BEA1B13D6AC3}" type="slidenum">
              <a:rPr lang="en-US"/>
              <a:pPr>
                <a:defRPr/>
              </a:pPr>
              <a:t>38</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a:defRPr/>
            </a:pPr>
            <a:r>
              <a:rPr lang="en-US">
                <a:cs typeface="+mn-cs"/>
              </a:rPr>
              <a:t>The erthyrocyte sedimentation rate is helpful because it is an acute phase reaction and is elevated in giant cell arteritis, but it is not specific; other causes of inflammation and infection can also elevate the ESR. Also, it has a wide range in normal subjects, so it may be elevated for a given person but still within the range of normal values in the population.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3DBEFB-9F82-5543-8644-8BAAF92C35DB}" type="slidenum">
              <a:rPr lang="en-US"/>
              <a:pPr>
                <a:defRPr/>
              </a:pPr>
              <a:t>39</a:t>
            </a:fld>
            <a:endParaRPr lang="en-US"/>
          </a:p>
        </p:txBody>
      </p:sp>
      <p:sp>
        <p:nvSpPr>
          <p:cNvPr id="113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p:txBody>
          <a:bodyPr/>
          <a:lstStyle/>
          <a:p>
            <a:pPr>
              <a:defRPr/>
            </a:pPr>
            <a:r>
              <a:rPr lang="en-US">
                <a:cs typeface="+mn-cs"/>
              </a:rPr>
              <a:t>The C-reactive protein is used in conjunction with the ESR, because it, too, is an acute phase reactant in the blood, but has a narrower normal range, so it may show elevation in some patients that have an ESR that is still in the normal range. Both ESR and CRP are helpful for raising the suspicion of the diagnosis of giant cell arteritis, but the temporal artery biopsy is still the gold standard for making the diagnosis. ESR and CRP are also helpful indicators of disease activity that guide treatment with steroids in terms of dose and tapering schedule.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DE5564-1978-CA46-B96F-660BE8C21C8A}" type="slidenum">
              <a:rPr lang="en-US"/>
              <a:pPr>
                <a:defRPr/>
              </a:pPr>
              <a:t>3</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p:txBody>
          <a:bodyPr/>
          <a:lstStyle/>
          <a:p>
            <a:pPr>
              <a:defRPr/>
            </a:pPr>
            <a:r>
              <a:rPr lang="en-US">
                <a:cs typeface="+mn-cs"/>
              </a:rPr>
              <a:t>Giant cell arteritis or temporal arteritis is a disorder affecting the elderly (usually over the age of 65 with a few cases as young as 55 years old)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753D05-3ADC-B54F-9BF8-1DC179F98085}" type="slidenum">
              <a:rPr lang="en-US"/>
              <a:pPr>
                <a:defRPr/>
              </a:pPr>
              <a:t>40</a:t>
            </a:fld>
            <a:endParaRPr lang="en-US"/>
          </a:p>
        </p:txBody>
      </p:sp>
      <p:sp>
        <p:nvSpPr>
          <p:cNvPr id="114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4691" name="Rectangle 3"/>
          <p:cNvSpPr>
            <a:spLocks noGrp="1" noChangeArrowheads="1"/>
          </p:cNvSpPr>
          <p:nvPr>
            <p:ph type="body" idx="1"/>
          </p:nvPr>
        </p:nvSpPr>
        <p:spPr/>
        <p:txBody>
          <a:bodyPr/>
          <a:lstStyle/>
          <a:p>
            <a:pPr>
              <a:defRPr/>
            </a:pPr>
            <a:r>
              <a:rPr lang="en-US">
                <a:cs typeface="+mn-cs"/>
              </a:rPr>
              <a:t>The main treatment objective is to prevent further loss of vision and complete blindness in both eyes and also to prevent other systemic complications of giant cell arteritis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B47819-3FA1-3741-8FF1-3B39732E8661}" type="slidenum">
              <a:rPr lang="en-US"/>
              <a:pPr>
                <a:defRPr/>
              </a:pPr>
              <a:t>41</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pPr>
              <a:defRPr/>
            </a:pPr>
            <a:r>
              <a:rPr lang="en-US">
                <a:cs typeface="+mn-cs"/>
              </a:rPr>
              <a:t>The ESR is commonly monitored along with the CRP during treatment to verify that treatment is adequate and to also watch for recurrence, if the dose is tapered too fast or in patients maintained on a low dose of steroids.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0A794E-8798-A248-BD19-996B3DE5DAFB}" type="slidenum">
              <a:rPr lang="en-US"/>
              <a:pPr>
                <a:defRPr/>
              </a:pPr>
              <a:t>42</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a:lstStyle/>
          <a:p>
            <a:pPr>
              <a:defRPr/>
            </a:pPr>
            <a:r>
              <a:rPr lang="en-US">
                <a:cs typeface="+mn-cs"/>
              </a:rPr>
              <a:t>Take home points for giant cell arteritis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598519-B1C2-9F4F-B0D7-EB465B823FD0}" type="slidenum">
              <a:rPr lang="en-US"/>
              <a:pPr>
                <a:defRPr/>
              </a:pPr>
              <a:t>4</a:t>
            </a:fld>
            <a:endParaRPr lang="en-US"/>
          </a:p>
        </p:txBody>
      </p:sp>
      <p:sp>
        <p:nvSpPr>
          <p:cNvPr id="983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8307" name="Rectangle 3"/>
          <p:cNvSpPr>
            <a:spLocks noGrp="1" noChangeArrowheads="1"/>
          </p:cNvSpPr>
          <p:nvPr>
            <p:ph type="body" idx="1"/>
          </p:nvPr>
        </p:nvSpPr>
        <p:spPr/>
        <p:txBody>
          <a:bodyPr/>
          <a:lstStyle/>
          <a:p>
            <a:pPr>
              <a:defRPr/>
            </a:pPr>
            <a:r>
              <a:rPr lang="en-US">
                <a:cs typeface="+mn-cs"/>
              </a:rPr>
              <a:t>Giant cell arteritis, if untreated can result in total blindness due to infarct to the optic nerves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B7CBA2-9604-6744-A1B3-7560EF3C68D1}" type="slidenum">
              <a:rPr lang="en-US"/>
              <a:pPr>
                <a:defRPr/>
              </a:pPr>
              <a:t>6</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noChangeArrowheads="1"/>
          </p:cNvSpPr>
          <p:nvPr>
            <p:ph type="body" idx="1"/>
          </p:nvPr>
        </p:nvSpPr>
        <p:spPr/>
        <p:txBody>
          <a:bodyPr/>
          <a:lstStyle/>
          <a:p>
            <a:pPr>
              <a:defRPr/>
            </a:pPr>
            <a:r>
              <a:rPr lang="en-US">
                <a:cs typeface="+mn-cs"/>
              </a:rPr>
              <a:t>Learning objectives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01F9F9-873E-0B47-A7AF-638185BABD9F}" type="slidenum">
              <a:rPr lang="en-US"/>
              <a:pPr>
                <a:defRPr/>
              </a:pPr>
              <a:t>7</a:t>
            </a:fld>
            <a:endParaRPr lang="en-US"/>
          </a:p>
        </p:txBody>
      </p:sp>
      <p:sp>
        <p:nvSpPr>
          <p:cNvPr id="1003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0355" name="Rectangle 3"/>
          <p:cNvSpPr>
            <a:spLocks noGrp="1" noChangeArrowheads="1"/>
          </p:cNvSpPr>
          <p:nvPr>
            <p:ph type="body" idx="1"/>
          </p:nvPr>
        </p:nvSpPr>
        <p:spPr/>
        <p:txBody>
          <a:bodyPr/>
          <a:lstStyle/>
          <a:p>
            <a:pPr>
              <a:defRPr/>
            </a:pPr>
            <a:r>
              <a:rPr lang="en-US">
                <a:cs typeface="+mn-cs"/>
              </a:rPr>
              <a:t>Presenting symptoms are a consequence of granulomatous narrowing of medium sized arteries throughout the body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2544D3-31F7-C64D-A7EF-408433198287}" type="slidenum">
              <a:rPr lang="en-US"/>
              <a:pPr>
                <a:defRPr/>
              </a:pPr>
              <a:t>8</a:t>
            </a:fld>
            <a:endParaRPr lang="en-US"/>
          </a:p>
        </p:txBody>
      </p:sp>
      <p:sp>
        <p:nvSpPr>
          <p:cNvPr id="101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p:cNvSpPr>
            <a:spLocks noGrp="1" noChangeArrowheads="1"/>
          </p:cNvSpPr>
          <p:nvPr>
            <p:ph type="body" idx="1"/>
          </p:nvPr>
        </p:nvSpPr>
        <p:spPr/>
        <p:txBody>
          <a:bodyPr/>
          <a:lstStyle/>
          <a:p>
            <a:pPr>
              <a:defRPr/>
            </a:pPr>
            <a:r>
              <a:rPr lang="en-US" dirty="0">
                <a:cs typeface="+mn-cs"/>
              </a:rPr>
              <a:t>The temporal arteries may appear prominent and tender, but often they look normal, so this sign is specific, but not sensitive for diagnosis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783F5A-C897-0148-8033-2C0A4F3E6A8A}" type="slidenum">
              <a:rPr lang="en-US"/>
              <a:pPr>
                <a:defRPr/>
              </a:pPr>
              <a:t>9</a:t>
            </a:fld>
            <a:endParaRPr lang="en-US"/>
          </a:p>
        </p:txBody>
      </p:sp>
      <p:sp>
        <p:nvSpPr>
          <p:cNvPr id="102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p:txBody>
          <a:bodyPr/>
          <a:lstStyle/>
          <a:p>
            <a:pPr>
              <a:defRPr/>
            </a:pPr>
            <a:r>
              <a:rPr lang="en-US">
                <a:cs typeface="+mn-cs"/>
              </a:rPr>
              <a:t>Pathologically, there are giant cells and lymphocytes in the wall of medium sized arteries containing elastic lamina and the pathologic confirmation is the gold standard for diagnosis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Co-localization of the temporal artery en face view (top figures) with the MRI cross sectional view (bottom figures). Localizers (white round dots in top figures) were used to register the MRI with the external skin localization of the temporal artery.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60D5F2-783F-7145-9953-98A8AC835FD6}" type="slidenum">
              <a:rPr lang="en-US"/>
              <a:pPr>
                <a:defRPr/>
              </a:pPr>
              <a:t>‹#›</a:t>
            </a:fld>
            <a:endParaRPr lang="en-US"/>
          </a:p>
        </p:txBody>
      </p:sp>
    </p:spTree>
    <p:extLst>
      <p:ext uri="{BB962C8B-B14F-4D97-AF65-F5344CB8AC3E}">
        <p14:creationId xmlns:p14="http://schemas.microsoft.com/office/powerpoint/2010/main" val="169553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4B07A-907A-EA45-BFC5-2B97E899A13E}" type="slidenum">
              <a:rPr lang="en-US"/>
              <a:pPr>
                <a:defRPr/>
              </a:pPr>
              <a:t>‹#›</a:t>
            </a:fld>
            <a:endParaRPr lang="en-US"/>
          </a:p>
        </p:txBody>
      </p:sp>
    </p:spTree>
    <p:extLst>
      <p:ext uri="{BB962C8B-B14F-4D97-AF65-F5344CB8AC3E}">
        <p14:creationId xmlns:p14="http://schemas.microsoft.com/office/powerpoint/2010/main" val="172583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2209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381000"/>
            <a:ext cx="64770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11A469-55F8-134C-9A78-51EE2C912601}" type="slidenum">
              <a:rPr lang="en-US"/>
              <a:pPr>
                <a:defRPr/>
              </a:pPr>
              <a:t>‹#›</a:t>
            </a:fld>
            <a:endParaRPr lang="en-US"/>
          </a:p>
        </p:txBody>
      </p:sp>
    </p:spTree>
    <p:extLst>
      <p:ext uri="{BB962C8B-B14F-4D97-AF65-F5344CB8AC3E}">
        <p14:creationId xmlns:p14="http://schemas.microsoft.com/office/powerpoint/2010/main" val="236209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51575"/>
            <a:ext cx="2133600" cy="476250"/>
          </a:xfr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pPr>
              <a:defRPr/>
            </a:pPr>
            <a:fld id="{A83C95EF-0A07-B643-BD7A-703422D7D277}" type="slidenum">
              <a:rPr lang="en-US"/>
              <a:pPr>
                <a:defRPr/>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pPr>
              <a:defRPr/>
            </a:pPr>
            <a:endParaRPr lang="en-US"/>
          </a:p>
        </p:txBody>
      </p:sp>
    </p:spTree>
    <p:extLst>
      <p:ext uri="{BB962C8B-B14F-4D97-AF65-F5344CB8AC3E}">
        <p14:creationId xmlns:p14="http://schemas.microsoft.com/office/powerpoint/2010/main" val="154528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F65E37-D9CF-EA4A-BDF9-51F2562A95CF}" type="slidenum">
              <a:rPr lang="en-US"/>
              <a:pPr>
                <a:defRPr/>
              </a:pPr>
              <a:t>‹#›</a:t>
            </a:fld>
            <a:endParaRPr lang="en-US"/>
          </a:p>
        </p:txBody>
      </p:sp>
    </p:spTree>
    <p:extLst>
      <p:ext uri="{BB962C8B-B14F-4D97-AF65-F5344CB8AC3E}">
        <p14:creationId xmlns:p14="http://schemas.microsoft.com/office/powerpoint/2010/main" val="286840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3EB61A-708C-9946-A83C-B2FCB5F7E15C}" type="slidenum">
              <a:rPr lang="en-US"/>
              <a:pPr>
                <a:defRPr/>
              </a:pPr>
              <a:t>‹#›</a:t>
            </a:fld>
            <a:endParaRPr lang="en-US"/>
          </a:p>
        </p:txBody>
      </p:sp>
    </p:spTree>
    <p:extLst>
      <p:ext uri="{BB962C8B-B14F-4D97-AF65-F5344CB8AC3E}">
        <p14:creationId xmlns:p14="http://schemas.microsoft.com/office/powerpoint/2010/main" val="79229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CD9729-6C2D-1C42-8A90-67F73A316C37}" type="slidenum">
              <a:rPr lang="en-US"/>
              <a:pPr>
                <a:defRPr/>
              </a:pPr>
              <a:t>‹#›</a:t>
            </a:fld>
            <a:endParaRPr lang="en-US"/>
          </a:p>
        </p:txBody>
      </p:sp>
    </p:spTree>
    <p:extLst>
      <p:ext uri="{BB962C8B-B14F-4D97-AF65-F5344CB8AC3E}">
        <p14:creationId xmlns:p14="http://schemas.microsoft.com/office/powerpoint/2010/main" val="221057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31259E-2165-D246-BC8D-93819CB498FB}" type="slidenum">
              <a:rPr lang="en-US"/>
              <a:pPr>
                <a:defRPr/>
              </a:pPr>
              <a:t>‹#›</a:t>
            </a:fld>
            <a:endParaRPr lang="en-US"/>
          </a:p>
        </p:txBody>
      </p:sp>
    </p:spTree>
    <p:extLst>
      <p:ext uri="{BB962C8B-B14F-4D97-AF65-F5344CB8AC3E}">
        <p14:creationId xmlns:p14="http://schemas.microsoft.com/office/powerpoint/2010/main" val="31022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74C42A-367C-B34E-8725-5B50BDD91461}" type="slidenum">
              <a:rPr lang="en-US"/>
              <a:pPr>
                <a:defRPr/>
              </a:pPr>
              <a:t>‹#›</a:t>
            </a:fld>
            <a:endParaRPr lang="en-US"/>
          </a:p>
        </p:txBody>
      </p:sp>
    </p:spTree>
    <p:extLst>
      <p:ext uri="{BB962C8B-B14F-4D97-AF65-F5344CB8AC3E}">
        <p14:creationId xmlns:p14="http://schemas.microsoft.com/office/powerpoint/2010/main" val="3846098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7E28EB-1D49-CE4A-B02C-EDB133D7C032}" type="slidenum">
              <a:rPr lang="en-US"/>
              <a:pPr>
                <a:defRPr/>
              </a:pPr>
              <a:t>‹#›</a:t>
            </a:fld>
            <a:endParaRPr lang="en-US"/>
          </a:p>
        </p:txBody>
      </p:sp>
    </p:spTree>
    <p:extLst>
      <p:ext uri="{BB962C8B-B14F-4D97-AF65-F5344CB8AC3E}">
        <p14:creationId xmlns:p14="http://schemas.microsoft.com/office/powerpoint/2010/main" val="98787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F11CE0-5B98-254E-99E4-5B6C05EA8B14}" type="slidenum">
              <a:rPr lang="en-US"/>
              <a:pPr>
                <a:defRPr/>
              </a:pPr>
              <a:t>‹#›</a:t>
            </a:fld>
            <a:endParaRPr lang="en-US"/>
          </a:p>
        </p:txBody>
      </p:sp>
    </p:spTree>
    <p:extLst>
      <p:ext uri="{BB962C8B-B14F-4D97-AF65-F5344CB8AC3E}">
        <p14:creationId xmlns:p14="http://schemas.microsoft.com/office/powerpoint/2010/main" val="3203847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BCAD1B-3176-9247-82E6-DA24D9F11A82}" type="slidenum">
              <a:rPr lang="en-US"/>
              <a:pPr>
                <a:defRPr/>
              </a:pPr>
              <a:t>‹#›</a:t>
            </a:fld>
            <a:endParaRPr lang="en-US"/>
          </a:p>
        </p:txBody>
      </p:sp>
    </p:spTree>
    <p:extLst>
      <p:ext uri="{BB962C8B-B14F-4D97-AF65-F5344CB8AC3E}">
        <p14:creationId xmlns:p14="http://schemas.microsoft.com/office/powerpoint/2010/main" val="413727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0"/>
            <a:ext cx="8839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21660CD-1AC3-FC4E-98FA-74FD59DBCB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800" b="1">
          <a:solidFill>
            <a:srgbClr val="FFFF00"/>
          </a:solidFill>
          <a:latin typeface="+mj-lt"/>
          <a:ea typeface="+mj-ea"/>
          <a:cs typeface="ＭＳ Ｐゴシック" charset="0"/>
        </a:defRPr>
      </a:lvl1pPr>
      <a:lvl2pPr algn="ctr" rtl="0" eaLnBrk="0" fontAlgn="base" hangingPunct="0">
        <a:spcBef>
          <a:spcPct val="0"/>
        </a:spcBef>
        <a:spcAft>
          <a:spcPct val="0"/>
        </a:spcAft>
        <a:defRPr sz="4800" b="1">
          <a:solidFill>
            <a:srgbClr val="FFFF00"/>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800" b="1">
          <a:solidFill>
            <a:srgbClr val="FFFF00"/>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800" b="1">
          <a:solidFill>
            <a:srgbClr val="FFFF00"/>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800" b="1">
          <a:solidFill>
            <a:srgbClr val="FFFF00"/>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800" b="1">
          <a:solidFill>
            <a:srgbClr val="FFFF00"/>
          </a:solidFill>
          <a:latin typeface="Times New Roman" charset="0"/>
          <a:ea typeface="ＭＳ Ｐゴシック" charset="0"/>
        </a:defRPr>
      </a:lvl6pPr>
      <a:lvl7pPr marL="914400" algn="ctr" rtl="0" eaLnBrk="0" fontAlgn="base" hangingPunct="0">
        <a:spcBef>
          <a:spcPct val="0"/>
        </a:spcBef>
        <a:spcAft>
          <a:spcPct val="0"/>
        </a:spcAft>
        <a:defRPr sz="4800" b="1">
          <a:solidFill>
            <a:srgbClr val="FFFF00"/>
          </a:solidFill>
          <a:latin typeface="Times New Roman" charset="0"/>
          <a:ea typeface="ＭＳ Ｐゴシック" charset="0"/>
        </a:defRPr>
      </a:lvl7pPr>
      <a:lvl8pPr marL="1371600" algn="ctr" rtl="0" eaLnBrk="0" fontAlgn="base" hangingPunct="0">
        <a:spcBef>
          <a:spcPct val="0"/>
        </a:spcBef>
        <a:spcAft>
          <a:spcPct val="0"/>
        </a:spcAft>
        <a:defRPr sz="4800" b="1">
          <a:solidFill>
            <a:srgbClr val="FFFF00"/>
          </a:solidFill>
          <a:latin typeface="Times New Roman" charset="0"/>
          <a:ea typeface="ＭＳ Ｐゴシック" charset="0"/>
        </a:defRPr>
      </a:lvl8pPr>
      <a:lvl9pPr marL="1828800" algn="ctr" rtl="0" eaLnBrk="0" fontAlgn="base" hangingPunct="0">
        <a:spcBef>
          <a:spcPct val="0"/>
        </a:spcBef>
        <a:spcAft>
          <a:spcPct val="0"/>
        </a:spcAft>
        <a:defRPr sz="4800" b="1">
          <a:solidFill>
            <a:srgbClr val="FFFF00"/>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4000" b="1">
          <a:solidFill>
            <a:srgbClr val="FFFF00"/>
          </a:solidFill>
          <a:latin typeface="+mn-lt"/>
          <a:ea typeface="+mn-ea"/>
        </a:defRPr>
      </a:lvl2pPr>
      <a:lvl3pPr marL="1143000" indent="-228600" algn="l" rtl="0" eaLnBrk="0" fontAlgn="base" hangingPunct="0">
        <a:spcBef>
          <a:spcPct val="20000"/>
        </a:spcBef>
        <a:spcAft>
          <a:spcPct val="0"/>
        </a:spcAft>
        <a:buChar char="•"/>
        <a:defRPr sz="3600" b="1">
          <a:solidFill>
            <a:srgbClr val="FFFF00"/>
          </a:solidFill>
          <a:latin typeface="+mn-lt"/>
          <a:ea typeface="+mn-ea"/>
        </a:defRPr>
      </a:lvl3pPr>
      <a:lvl4pPr marL="1600200" indent="-228600" algn="l" rtl="0" eaLnBrk="0" fontAlgn="base" hangingPunct="0">
        <a:spcBef>
          <a:spcPct val="20000"/>
        </a:spcBef>
        <a:spcAft>
          <a:spcPct val="0"/>
        </a:spcAft>
        <a:buChar char="–"/>
        <a:defRPr sz="3200" b="1">
          <a:solidFill>
            <a:srgbClr val="FFFF00"/>
          </a:solidFill>
          <a:latin typeface="+mn-lt"/>
          <a:ea typeface="+mn-ea"/>
        </a:defRPr>
      </a:lvl4pPr>
      <a:lvl5pPr marL="2057400" indent="-228600" algn="l" rtl="0" eaLnBrk="0" fontAlgn="base" hangingPunct="0">
        <a:spcBef>
          <a:spcPct val="20000"/>
        </a:spcBef>
        <a:spcAft>
          <a:spcPct val="0"/>
        </a:spcAft>
        <a:buChar char="»"/>
        <a:defRPr sz="3200" b="1">
          <a:solidFill>
            <a:srgbClr val="FFFF00"/>
          </a:solidFill>
          <a:latin typeface="+mn-lt"/>
          <a:ea typeface="+mn-ea"/>
        </a:defRPr>
      </a:lvl5pPr>
      <a:lvl6pPr marL="2514600" indent="-228600" algn="l" rtl="0" eaLnBrk="0" fontAlgn="base" hangingPunct="0">
        <a:spcBef>
          <a:spcPct val="20000"/>
        </a:spcBef>
        <a:spcAft>
          <a:spcPct val="0"/>
        </a:spcAft>
        <a:buChar char="»"/>
        <a:defRPr sz="3200" b="1">
          <a:solidFill>
            <a:srgbClr val="FFFF00"/>
          </a:solidFill>
          <a:latin typeface="+mn-lt"/>
          <a:ea typeface="+mn-ea"/>
        </a:defRPr>
      </a:lvl6pPr>
      <a:lvl7pPr marL="2971800" indent="-228600" algn="l" rtl="0" eaLnBrk="0" fontAlgn="base" hangingPunct="0">
        <a:spcBef>
          <a:spcPct val="20000"/>
        </a:spcBef>
        <a:spcAft>
          <a:spcPct val="0"/>
        </a:spcAft>
        <a:buChar char="»"/>
        <a:defRPr sz="3200" b="1">
          <a:solidFill>
            <a:srgbClr val="FFFF00"/>
          </a:solidFill>
          <a:latin typeface="+mn-lt"/>
          <a:ea typeface="+mn-ea"/>
        </a:defRPr>
      </a:lvl7pPr>
      <a:lvl8pPr marL="3429000" indent="-228600" algn="l" rtl="0" eaLnBrk="0" fontAlgn="base" hangingPunct="0">
        <a:spcBef>
          <a:spcPct val="20000"/>
        </a:spcBef>
        <a:spcAft>
          <a:spcPct val="0"/>
        </a:spcAft>
        <a:buChar char="»"/>
        <a:defRPr sz="3200" b="1">
          <a:solidFill>
            <a:srgbClr val="FFFF00"/>
          </a:solidFill>
          <a:latin typeface="+mn-lt"/>
          <a:ea typeface="+mn-ea"/>
        </a:defRPr>
      </a:lvl8pPr>
      <a:lvl9pPr marL="3886200" indent="-228600" algn="l" rtl="0" eaLnBrk="0" fontAlgn="base" hangingPunct="0">
        <a:spcBef>
          <a:spcPct val="20000"/>
        </a:spcBef>
        <a:spcAft>
          <a:spcPct val="0"/>
        </a:spcAft>
        <a:buChar char="»"/>
        <a:defRPr sz="3200" b="1">
          <a:solidFill>
            <a:srgbClr val="FFFF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7.xml"/><Relationship Id="rId7" Type="http://schemas.openxmlformats.org/officeDocument/2006/relationships/image" Target="../media/image32.jpeg"/><Relationship Id="rId2" Type="http://schemas.openxmlformats.org/officeDocument/2006/relationships/video" Target="file://localhost/Volumes/Kardon%202TB/Mass%20Eye%20and%20Ear%202018/Going%20with%20the%20Flow/laser%20speckle%20Softcare%20video.mov" TargetMode="External"/><Relationship Id="rId1" Type="http://schemas.microsoft.com/office/2007/relationships/media" Target="file://localhost/Volumes/Kardon%202TB/Mass%20Eye%20and%20Ear%202018/Going%20with%20the%20Flow/laser%20speckle%20Softcare%20video.mov"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16.xml"/><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9.png"/><Relationship Id="rId3" Type="http://schemas.microsoft.com/office/2007/relationships/media" Target="file://localhost/Volumes/Kardon%202TB/Mass%20Eye%20and%20Ear%202018/Going%20with%20the%20Flow/laser%20speckle%20pattern%20movie.mov" TargetMode="External"/><Relationship Id="rId7" Type="http://schemas.openxmlformats.org/officeDocument/2006/relationships/image" Target="../media/image35.wmf"/><Relationship Id="rId12" Type="http://schemas.openxmlformats.org/officeDocument/2006/relationships/image" Target="../media/image38.png"/><Relationship Id="rId2" Type="http://schemas.openxmlformats.org/officeDocument/2006/relationships/video" Target="file:////Users/randykardon/Documents/Portland%20visiting%20professor/2018/Going%20with%20the%20Flow/laser%20speckle%20pattern%20movie.mov" TargetMode="External"/><Relationship Id="rId1" Type="http://schemas.microsoft.com/office/2007/relationships/media" Target="file:////Users/randykardon/Documents/Portland%20visiting%20professor/2018/Going%20with%20the%20Flow/laser%20speckle%20pattern%20movie.mov" TargetMode="External"/><Relationship Id="rId6" Type="http://schemas.openxmlformats.org/officeDocument/2006/relationships/notesSlide" Target="../notesSlides/notesSlide17.xml"/><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37.jpeg"/><Relationship Id="rId4" Type="http://schemas.openxmlformats.org/officeDocument/2006/relationships/video" Target="file://localhost/Volumes/Kardon%202TB/Mass%20Eye%20and%20Ear%202018/Going%20with%20the%20Flow/laser%20speckle%20pattern%20movie.mov" TargetMode="External"/><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oleObject" Target="../embeddings/oleObject1.bin"/><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video" Target="file:////Users/randykardon/Documents/Sweden%20Neuro-op%20Course%20Sept%202017/GCA/Videoangio.mpg" TargetMode="External"/><Relationship Id="rId2" Type="http://schemas.microsoft.com/office/2007/relationships/media" Target="file:////Users/randykardon/Documents/Sweden%20Neuro-op%20Course%20Sept%202017/GCA/Videoangio.mpg" TargetMode="External"/><Relationship Id="rId1" Type="http://schemas.openxmlformats.org/officeDocument/2006/relationships/tags" Target="../tags/tag16.xml"/><Relationship Id="rId6" Type="http://schemas.openxmlformats.org/officeDocument/2006/relationships/image" Target="../media/image57.pn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video" Target="file:////Users/randykardon/Documents/Sweden%20Neuro-op%20Course%20Sept%202017/GCA/Patient.mpg" TargetMode="External"/><Relationship Id="rId2" Type="http://schemas.microsoft.com/office/2007/relationships/media" Target="file:////Users/randykardon/Documents/Sweden%20Neuro-op%20Course%20Sept%202017/GCA/Patient.mpg" TargetMode="External"/><Relationship Id="rId1" Type="http://schemas.openxmlformats.org/officeDocument/2006/relationships/tags" Target="../tags/tag17.xml"/><Relationship Id="rId6" Type="http://schemas.openxmlformats.org/officeDocument/2006/relationships/image" Target="../media/image58.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19063" y="762000"/>
            <a:ext cx="8872537"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90000"/>
              </a:lnSpc>
              <a:defRPr/>
            </a:pPr>
            <a:r>
              <a:rPr lang="en-US" sz="7200" b="1" dirty="0">
                <a:solidFill>
                  <a:srgbClr val="FFFFFF"/>
                </a:solidFill>
                <a:cs typeface="+mn-cs"/>
              </a:rPr>
              <a:t>Giant Cell Arteritis</a:t>
            </a:r>
            <a:br>
              <a:rPr lang="en-US" sz="7200" b="1" dirty="0">
                <a:solidFill>
                  <a:srgbClr val="FFFFFF"/>
                </a:solidFill>
                <a:cs typeface="+mn-cs"/>
              </a:rPr>
            </a:br>
            <a:endParaRPr lang="en-US" dirty="0">
              <a:solidFill>
                <a:srgbClr val="FFFFFF"/>
              </a:solidFill>
              <a:cs typeface="+mn-cs"/>
            </a:endParaRPr>
          </a:p>
        </p:txBody>
      </p:sp>
      <p:sp>
        <p:nvSpPr>
          <p:cNvPr id="89091" name="Rectangle 3"/>
          <p:cNvSpPr>
            <a:spLocks noChangeArrowheads="1"/>
          </p:cNvSpPr>
          <p:nvPr/>
        </p:nvSpPr>
        <p:spPr bwMode="auto">
          <a:xfrm>
            <a:off x="228600" y="3581400"/>
            <a:ext cx="89154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a:spcBef>
                <a:spcPct val="20000"/>
              </a:spcBef>
              <a:defRPr/>
            </a:pPr>
            <a:r>
              <a:rPr lang="en-US" sz="4400">
                <a:solidFill>
                  <a:srgbClr val="FFFF00"/>
                </a:solidFill>
                <a:cs typeface="+mn-cs"/>
              </a:rPr>
              <a:t>Randy Kardon M.D. Ph.D.</a:t>
            </a:r>
            <a:endParaRPr lang="en-US" sz="4000" b="1">
              <a:solidFill>
                <a:srgbClr val="FFFF00"/>
              </a:solidFill>
              <a:cs typeface="+mn-cs"/>
            </a:endParaRPr>
          </a:p>
          <a:p>
            <a:pPr algn="ctr">
              <a:spcBef>
                <a:spcPct val="20000"/>
              </a:spcBef>
              <a:defRPr/>
            </a:pPr>
            <a:r>
              <a:rPr lang="en-US" sz="3200" b="1">
                <a:solidFill>
                  <a:srgbClr val="FFFF00"/>
                </a:solidFill>
                <a:cs typeface="+mn-cs"/>
              </a:rPr>
              <a:t>Department of Ophthalmology and Visual Science</a:t>
            </a:r>
          </a:p>
          <a:p>
            <a:pPr algn="ctr">
              <a:spcBef>
                <a:spcPct val="20000"/>
              </a:spcBef>
              <a:defRPr/>
            </a:pPr>
            <a:r>
              <a:rPr lang="en-US" sz="3200" b="1">
                <a:solidFill>
                  <a:srgbClr val="FFFF00"/>
                </a:solidFill>
                <a:cs typeface="+mn-cs"/>
              </a:rPr>
              <a:t>University of Iowa Hospital and Clinic &amp;</a:t>
            </a:r>
          </a:p>
          <a:p>
            <a:pPr algn="ctr">
              <a:spcBef>
                <a:spcPct val="20000"/>
              </a:spcBef>
              <a:defRPr/>
            </a:pPr>
            <a:r>
              <a:rPr lang="en-US" sz="3200" b="1">
                <a:solidFill>
                  <a:srgbClr val="FFFF00"/>
                </a:solidFill>
                <a:cs typeface="+mn-cs"/>
              </a:rPr>
              <a:t>Veterans Administration</a:t>
            </a:r>
          </a:p>
          <a:p>
            <a:pPr algn="ctr">
              <a:spcBef>
                <a:spcPct val="20000"/>
              </a:spcBef>
              <a:defRPr/>
            </a:pPr>
            <a:r>
              <a:rPr lang="en-US" sz="3200" b="1">
                <a:solidFill>
                  <a:srgbClr val="FFFF00"/>
                </a:solidFill>
                <a:cs typeface="+mn-cs"/>
              </a:rPr>
              <a:t>Iowa City, Iowa</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JAMA editorial GCA diagra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
            <a:ext cx="7596188" cy="651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TextBox 2"/>
          <p:cNvSpPr txBox="1">
            <a:spLocks noChangeArrowheads="1"/>
          </p:cNvSpPr>
          <p:nvPr/>
        </p:nvSpPr>
        <p:spPr bwMode="auto">
          <a:xfrm>
            <a:off x="228600" y="6565900"/>
            <a:ext cx="8610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100">
                <a:solidFill>
                  <a:schemeClr val="bg1"/>
                </a:solidFill>
              </a:rPr>
              <a:t>Model for the pathogenesis of giant cell arteritis.  (From Shermling RH: An 81-year-old women with temporal arteritis. JAMA 295:2525-2534, 2006.)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High resolution 3T MRI for Assessment of cervical and superficial cranial arteries in GCA JMRI 2006.jpg"/>
          <p:cNvPicPr>
            <a:picLocks noChangeAspect="1"/>
          </p:cNvPicPr>
          <p:nvPr/>
        </p:nvPicPr>
        <p:blipFill>
          <a:blip r:embed="rId2">
            <a:extLst>
              <a:ext uri="{28A0092B-C50C-407E-A947-70E740481C1C}">
                <a14:useLocalDpi xmlns:a14="http://schemas.microsoft.com/office/drawing/2010/main" val="0"/>
              </a:ext>
            </a:extLst>
          </a:blip>
          <a:srcRect l="7037" t="3333" r="7037" b="71111"/>
          <a:stretch>
            <a:fillRect/>
          </a:stretch>
        </p:blipFill>
        <p:spPr bwMode="auto">
          <a:xfrm>
            <a:off x="1066800" y="1447800"/>
            <a:ext cx="73025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6" name="Picture 3" descr="Ophthalmic Artery 3T MRI in GCA1.jpg"/>
          <p:cNvPicPr>
            <a:picLocks noChangeAspect="1"/>
          </p:cNvPicPr>
          <p:nvPr/>
        </p:nvPicPr>
        <p:blipFill>
          <a:blip r:embed="rId3">
            <a:extLst>
              <a:ext uri="{28A0092B-C50C-407E-A947-70E740481C1C}">
                <a14:useLocalDpi xmlns:a14="http://schemas.microsoft.com/office/drawing/2010/main" val="0"/>
              </a:ext>
            </a:extLst>
          </a:blip>
          <a:srcRect b="61002"/>
          <a:stretch>
            <a:fillRect/>
          </a:stretch>
        </p:blipFill>
        <p:spPr bwMode="auto">
          <a:xfrm>
            <a:off x="1143000" y="4868863"/>
            <a:ext cx="7239000" cy="160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extBox 1"/>
          <p:cNvSpPr txBox="1">
            <a:spLocks noChangeArrowheads="1"/>
          </p:cNvSpPr>
          <p:nvPr/>
        </p:nvSpPr>
        <p:spPr bwMode="auto">
          <a:xfrm>
            <a:off x="457200" y="304800"/>
            <a:ext cx="841375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a:solidFill>
                  <a:srgbClr val="FFFFFF"/>
                </a:solidFill>
              </a:rPr>
              <a:t>MRI Findings in Giant Cell Arteritis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533900" cy="4208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507" name="Rectangle 3"/>
          <p:cNvSpPr>
            <a:spLocks noGrp="1" noChangeArrowheads="1"/>
          </p:cNvSpPr>
          <p:nvPr>
            <p:ph type="body" sz="half" idx="2"/>
          </p:nvPr>
        </p:nvSpPr>
        <p:spPr>
          <a:xfrm>
            <a:off x="304800" y="4670425"/>
            <a:ext cx="8229600" cy="2187575"/>
          </a:xfrm>
        </p:spPr>
        <p:txBody>
          <a:bodyPr/>
          <a:lstStyle/>
          <a:p>
            <a:pPr>
              <a:defRPr/>
            </a:pPr>
            <a:r>
              <a:rPr lang="en-US" sz="1800" dirty="0">
                <a:solidFill>
                  <a:srgbClr val="FFFFFF"/>
                </a:solidFill>
                <a:cs typeface="+mn-cs"/>
              </a:rPr>
              <a:t>A - Photograph of a patient with giant cell arteritis demonstrating the  swollen frontal branch of his left superficial artery. </a:t>
            </a:r>
          </a:p>
          <a:p>
            <a:pPr>
              <a:defRPr/>
            </a:pPr>
            <a:r>
              <a:rPr lang="en-US" sz="1800" dirty="0">
                <a:solidFill>
                  <a:srgbClr val="FFFFFF"/>
                </a:solidFill>
                <a:cs typeface="+mn-cs"/>
              </a:rPr>
              <a:t>B - Small volume projection of the localizer sequence reveals the vessel</a:t>
            </a:r>
            <a:r>
              <a:rPr lang="ja-JP" altLang="en-US" sz="1800" dirty="0">
                <a:solidFill>
                  <a:srgbClr val="FFFFFF"/>
                </a:solidFill>
                <a:latin typeface="Arial"/>
                <a:cs typeface="+mn-cs"/>
              </a:rPr>
              <a:t>’</a:t>
            </a:r>
            <a:r>
              <a:rPr lang="en-US" sz="1800" dirty="0">
                <a:solidFill>
                  <a:srgbClr val="FFFFFF"/>
                </a:solidFill>
                <a:cs typeface="+mn-cs"/>
              </a:rPr>
              <a:t>s track.</a:t>
            </a:r>
          </a:p>
          <a:p>
            <a:pPr>
              <a:defRPr/>
            </a:pPr>
            <a:r>
              <a:rPr lang="en-US" sz="1800" dirty="0">
                <a:solidFill>
                  <a:srgbClr val="FFFFFF"/>
                </a:solidFill>
                <a:cs typeface="+mn-cs"/>
              </a:rPr>
              <a:t>C - T1 sequence before and</a:t>
            </a:r>
          </a:p>
          <a:p>
            <a:pPr>
              <a:defRPr/>
            </a:pPr>
            <a:r>
              <a:rPr lang="en-US" sz="1800" dirty="0">
                <a:solidFill>
                  <a:srgbClr val="FFFFFF"/>
                </a:solidFill>
                <a:cs typeface="+mn-cs"/>
              </a:rPr>
              <a:t>D - after intravenous contrast. Note bright contrast enhancement of the thickened wall (arrow) indicating mural inflammation.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Diagnostic Value of High Resolution MR imaging in GCA AJNR 2007.jpg"/>
          <p:cNvPicPr>
            <a:picLocks noChangeAspect="1"/>
          </p:cNvPicPr>
          <p:nvPr/>
        </p:nvPicPr>
        <p:blipFill>
          <a:blip r:embed="rId3">
            <a:lum bright="-6000" contrast="32000"/>
            <a:extLst>
              <a:ext uri="{28A0092B-C50C-407E-A947-70E740481C1C}">
                <a14:useLocalDpi xmlns:a14="http://schemas.microsoft.com/office/drawing/2010/main" val="0"/>
              </a:ext>
            </a:extLst>
          </a:blip>
          <a:srcRect l="8359" t="5580" r="36351" b="70000"/>
          <a:stretch>
            <a:fillRect/>
          </a:stretch>
        </p:blipFill>
        <p:spPr bwMode="auto">
          <a:xfrm>
            <a:off x="533400" y="1219200"/>
            <a:ext cx="8129588" cy="480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TextBox 3"/>
          <p:cNvSpPr txBox="1">
            <a:spLocks noChangeArrowheads="1"/>
          </p:cNvSpPr>
          <p:nvPr/>
        </p:nvSpPr>
        <p:spPr bwMode="auto">
          <a:xfrm>
            <a:off x="304800" y="6019800"/>
            <a:ext cx="26908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Garamond" charset="0"/>
                <a:cs typeface="Arial" charset="0"/>
              </a:rPr>
              <a:t>no enhancement</a:t>
            </a:r>
          </a:p>
        </p:txBody>
      </p:sp>
      <p:sp>
        <p:nvSpPr>
          <p:cNvPr id="34819" name="TextBox 4"/>
          <p:cNvSpPr txBox="1">
            <a:spLocks noChangeArrowheads="1"/>
          </p:cNvSpPr>
          <p:nvPr/>
        </p:nvSpPr>
        <p:spPr bwMode="auto">
          <a:xfrm>
            <a:off x="6565900" y="5956300"/>
            <a:ext cx="22193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chemeClr val="bg1"/>
                </a:solidFill>
                <a:latin typeface="Garamond" charset="0"/>
                <a:cs typeface="Arial" charset="0"/>
              </a:rPr>
              <a:t>enhancement</a:t>
            </a:r>
          </a:p>
        </p:txBody>
      </p:sp>
      <p:sp>
        <p:nvSpPr>
          <p:cNvPr id="21509" name="Text Box 5"/>
          <p:cNvSpPr txBox="1">
            <a:spLocks noChangeArrowheads="1"/>
          </p:cNvSpPr>
          <p:nvPr/>
        </p:nvSpPr>
        <p:spPr bwMode="auto">
          <a:xfrm>
            <a:off x="0" y="228600"/>
            <a:ext cx="91440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a:solidFill>
                  <a:schemeClr val="bg1"/>
                </a:solidFill>
              </a:rPr>
              <a:t>MRI Showing Temporal Artery Enhancement</a:t>
            </a:r>
          </a:p>
        </p:txBody>
      </p:sp>
      <p:sp>
        <p:nvSpPr>
          <p:cNvPr id="21510" name="Line 6"/>
          <p:cNvSpPr>
            <a:spLocks noChangeShapeType="1"/>
          </p:cNvSpPr>
          <p:nvPr/>
        </p:nvSpPr>
        <p:spPr bwMode="auto">
          <a:xfrm>
            <a:off x="514350" y="1162050"/>
            <a:ext cx="8153400" cy="0"/>
          </a:xfrm>
          <a:prstGeom prst="line">
            <a:avLst/>
          </a:prstGeom>
          <a:noFill/>
          <a:ln w="762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828800"/>
            <a:ext cx="644842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body" sz="half" idx="2"/>
          </p:nvPr>
        </p:nvSpPr>
        <p:spPr>
          <a:xfrm>
            <a:off x="-25400" y="304800"/>
            <a:ext cx="9144000" cy="1143000"/>
          </a:xfrm>
        </p:spPr>
        <p:txBody>
          <a:bodyPr/>
          <a:lstStyle/>
          <a:p>
            <a:pPr algn="ctr" eaLnBrk="1" hangingPunct="1">
              <a:buFont typeface="Wingdings" charset="0"/>
              <a:buNone/>
              <a:defRPr/>
            </a:pPr>
            <a:r>
              <a:rPr lang="en-US" sz="3600" dirty="0">
                <a:solidFill>
                  <a:srgbClr val="FFFFFF"/>
                </a:solidFill>
                <a:latin typeface="Garamond" charset="0"/>
                <a:cs typeface="Arial" charset="0"/>
              </a:rPr>
              <a:t>Contrast MRI Image With Strong Mural</a:t>
            </a:r>
          </a:p>
          <a:p>
            <a:pPr algn="ctr" eaLnBrk="1" hangingPunct="1">
              <a:buFont typeface="Wingdings" charset="0"/>
              <a:buNone/>
              <a:defRPr/>
            </a:pPr>
            <a:r>
              <a:rPr lang="en-US" sz="3600" dirty="0">
                <a:solidFill>
                  <a:srgbClr val="FFFFFF"/>
                </a:solidFill>
                <a:latin typeface="Garamond" charset="0"/>
                <a:cs typeface="Arial" charset="0"/>
              </a:rPr>
              <a:t>Enhancement Of The Temporal Artery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659B-FC97-7F45-B5A4-541633804566}"/>
              </a:ext>
            </a:extLst>
          </p:cNvPr>
          <p:cNvSpPr>
            <a:spLocks noGrp="1"/>
          </p:cNvSpPr>
          <p:nvPr>
            <p:ph type="title"/>
          </p:nvPr>
        </p:nvSpPr>
        <p:spPr>
          <a:xfrm>
            <a:off x="0" y="274638"/>
            <a:ext cx="9144000" cy="1143000"/>
          </a:xfrm>
        </p:spPr>
        <p:txBody>
          <a:bodyPr/>
          <a:lstStyle/>
          <a:p>
            <a:r>
              <a:rPr lang="en-US" sz="4400" dirty="0"/>
              <a:t>Ultrasound in the Diagnosis of GCA</a:t>
            </a:r>
          </a:p>
        </p:txBody>
      </p:sp>
      <p:pic>
        <p:nvPicPr>
          <p:cNvPr id="6" name="Picture 5">
            <a:extLst>
              <a:ext uri="{FF2B5EF4-FFF2-40B4-BE49-F238E27FC236}">
                <a16:creationId xmlns:a16="http://schemas.microsoft.com/office/drawing/2014/main" id="{525AF80B-41C4-2A41-92AA-E6DD016BBA24}"/>
              </a:ext>
            </a:extLst>
          </p:cNvPr>
          <p:cNvPicPr>
            <a:picLocks noChangeAspect="1"/>
          </p:cNvPicPr>
          <p:nvPr/>
        </p:nvPicPr>
        <p:blipFill rotWithShape="1">
          <a:blip r:embed="rId2"/>
          <a:srcRect l="4642" r="2988" b="22245"/>
          <a:stretch/>
        </p:blipFill>
        <p:spPr>
          <a:xfrm>
            <a:off x="96968" y="1474077"/>
            <a:ext cx="4703632" cy="4850523"/>
          </a:xfrm>
          <a:prstGeom prst="rect">
            <a:avLst/>
          </a:prstGeom>
        </p:spPr>
      </p:pic>
      <p:pic>
        <p:nvPicPr>
          <p:cNvPr id="8" name="Picture 7">
            <a:extLst>
              <a:ext uri="{FF2B5EF4-FFF2-40B4-BE49-F238E27FC236}">
                <a16:creationId xmlns:a16="http://schemas.microsoft.com/office/drawing/2014/main" id="{22C73D68-063B-5A44-A62D-8C58CF69FF7A}"/>
              </a:ext>
            </a:extLst>
          </p:cNvPr>
          <p:cNvPicPr>
            <a:picLocks noChangeAspect="1"/>
          </p:cNvPicPr>
          <p:nvPr/>
        </p:nvPicPr>
        <p:blipFill rotWithShape="1">
          <a:blip r:embed="rId3"/>
          <a:srcRect r="1156"/>
          <a:stretch/>
        </p:blipFill>
        <p:spPr>
          <a:xfrm>
            <a:off x="4976512" y="1417638"/>
            <a:ext cx="4091288" cy="4988500"/>
          </a:xfrm>
          <a:prstGeom prst="rect">
            <a:avLst/>
          </a:prstGeom>
        </p:spPr>
      </p:pic>
      <p:sp>
        <p:nvSpPr>
          <p:cNvPr id="9" name="TextBox 8">
            <a:extLst>
              <a:ext uri="{FF2B5EF4-FFF2-40B4-BE49-F238E27FC236}">
                <a16:creationId xmlns:a16="http://schemas.microsoft.com/office/drawing/2014/main" id="{D41F325E-6582-204D-9B87-06FADDEA4A4F}"/>
              </a:ext>
            </a:extLst>
          </p:cNvPr>
          <p:cNvSpPr txBox="1"/>
          <p:nvPr/>
        </p:nvSpPr>
        <p:spPr>
          <a:xfrm>
            <a:off x="1066800" y="5715000"/>
            <a:ext cx="3102131" cy="400110"/>
          </a:xfrm>
          <a:prstGeom prst="rect">
            <a:avLst/>
          </a:prstGeom>
          <a:solidFill>
            <a:schemeClr val="tx1"/>
          </a:solidFill>
        </p:spPr>
        <p:txBody>
          <a:bodyPr wrap="square" rtlCol="0">
            <a:spAutoFit/>
          </a:bodyPr>
          <a:lstStyle/>
          <a:p>
            <a:pPr algn="ctr"/>
            <a:r>
              <a:rPr lang="en-US" sz="2000" dirty="0">
                <a:solidFill>
                  <a:schemeClr val="bg1"/>
                </a:solidFill>
              </a:rPr>
              <a:t>normal temporal artery</a:t>
            </a:r>
          </a:p>
        </p:txBody>
      </p:sp>
      <p:sp>
        <p:nvSpPr>
          <p:cNvPr id="11" name="TextBox 10">
            <a:extLst>
              <a:ext uri="{FF2B5EF4-FFF2-40B4-BE49-F238E27FC236}">
                <a16:creationId xmlns:a16="http://schemas.microsoft.com/office/drawing/2014/main" id="{6AD2E11C-F85E-5740-9BD0-F41753958A3C}"/>
              </a:ext>
            </a:extLst>
          </p:cNvPr>
          <p:cNvSpPr txBox="1"/>
          <p:nvPr/>
        </p:nvSpPr>
        <p:spPr>
          <a:xfrm>
            <a:off x="381000" y="3352800"/>
            <a:ext cx="4267200" cy="400110"/>
          </a:xfrm>
          <a:prstGeom prst="rect">
            <a:avLst/>
          </a:prstGeom>
          <a:solidFill>
            <a:schemeClr val="tx1"/>
          </a:solidFill>
        </p:spPr>
        <p:txBody>
          <a:bodyPr wrap="square" rtlCol="0">
            <a:spAutoFit/>
          </a:bodyPr>
          <a:lstStyle/>
          <a:p>
            <a:pPr algn="ctr"/>
            <a:r>
              <a:rPr lang="en-US" sz="2000" dirty="0">
                <a:solidFill>
                  <a:schemeClr val="bg1"/>
                </a:solidFill>
              </a:rPr>
              <a:t>GCA temporal artery – halo sign</a:t>
            </a:r>
          </a:p>
        </p:txBody>
      </p:sp>
      <p:sp>
        <p:nvSpPr>
          <p:cNvPr id="12" name="TextBox 11">
            <a:extLst>
              <a:ext uri="{FF2B5EF4-FFF2-40B4-BE49-F238E27FC236}">
                <a16:creationId xmlns:a16="http://schemas.microsoft.com/office/drawing/2014/main" id="{4A392B8C-D261-4E46-B54C-C9F9D35F7033}"/>
              </a:ext>
            </a:extLst>
          </p:cNvPr>
          <p:cNvSpPr txBox="1"/>
          <p:nvPr/>
        </p:nvSpPr>
        <p:spPr>
          <a:xfrm>
            <a:off x="5029200" y="3810000"/>
            <a:ext cx="3962400" cy="400110"/>
          </a:xfrm>
          <a:prstGeom prst="rect">
            <a:avLst/>
          </a:prstGeom>
          <a:solidFill>
            <a:schemeClr val="tx1"/>
          </a:solidFill>
        </p:spPr>
        <p:txBody>
          <a:bodyPr wrap="square" rtlCol="0">
            <a:spAutoFit/>
          </a:bodyPr>
          <a:lstStyle/>
          <a:p>
            <a:pPr algn="ctr"/>
            <a:r>
              <a:rPr lang="en-US" sz="2000" dirty="0">
                <a:solidFill>
                  <a:schemeClr val="bg1"/>
                </a:solidFill>
              </a:rPr>
              <a:t>GCA occipital artery – halo sign</a:t>
            </a:r>
          </a:p>
        </p:txBody>
      </p:sp>
    </p:spTree>
    <p:extLst>
      <p:ext uri="{BB962C8B-B14F-4D97-AF65-F5344CB8AC3E}">
        <p14:creationId xmlns:p14="http://schemas.microsoft.com/office/powerpoint/2010/main" val="700341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defRPr/>
            </a:pPr>
            <a:r>
              <a:rPr lang="en-US" sz="6600" b="0">
                <a:cs typeface="+mj-cs"/>
              </a:rPr>
              <a:t>Giant Cell Arteritis</a:t>
            </a:r>
            <a:br>
              <a:rPr lang="en-US" sz="6600" b="0">
                <a:cs typeface="+mj-cs"/>
              </a:rPr>
            </a:br>
            <a:r>
              <a:rPr lang="en-US" sz="5400" b="0">
                <a:solidFill>
                  <a:schemeClr val="bg1"/>
                </a:solidFill>
                <a:cs typeface="+mj-cs"/>
              </a:rPr>
              <a:t>Visual Symptoms</a:t>
            </a:r>
            <a:endParaRPr lang="en-US" sz="6600" b="0">
              <a:cs typeface="+mj-cs"/>
            </a:endParaRPr>
          </a:p>
        </p:txBody>
      </p:sp>
      <p:sp>
        <p:nvSpPr>
          <p:cNvPr id="65539" name="Rectangle 3"/>
          <p:cNvSpPr>
            <a:spLocks noGrp="1" noChangeArrowheads="1"/>
          </p:cNvSpPr>
          <p:nvPr>
            <p:ph type="body" idx="1"/>
          </p:nvPr>
        </p:nvSpPr>
        <p:spPr>
          <a:xfrm>
            <a:off x="0" y="1981200"/>
            <a:ext cx="9144000" cy="4876800"/>
          </a:xfrm>
        </p:spPr>
        <p:txBody>
          <a:bodyPr/>
          <a:lstStyle/>
          <a:p>
            <a:pPr>
              <a:buFontTx/>
              <a:buNone/>
              <a:defRPr/>
            </a:pPr>
            <a:r>
              <a:rPr lang="en-US" dirty="0">
                <a:solidFill>
                  <a:schemeClr val="bg1"/>
                </a:solidFill>
                <a:cs typeface="+mn-cs"/>
              </a:rPr>
              <a:t>   </a:t>
            </a:r>
            <a:r>
              <a:rPr lang="en-US" sz="3600" b="1" dirty="0">
                <a:solidFill>
                  <a:schemeClr val="bg1"/>
                </a:solidFill>
                <a:cs typeface="+mn-cs"/>
              </a:rPr>
              <a:t>The patient may only have ocular symptoms without any systemic complaints – “occult” giant cell arteritis in 20%</a:t>
            </a:r>
          </a:p>
          <a:p>
            <a:pPr>
              <a:defRPr/>
            </a:pPr>
            <a:r>
              <a:rPr lang="en-US" dirty="0">
                <a:solidFill>
                  <a:srgbClr val="FFFF00"/>
                </a:solidFill>
                <a:cs typeface="+mn-cs"/>
              </a:rPr>
              <a:t>transient visual loss, especially with change in position - bending over, standing up</a:t>
            </a:r>
          </a:p>
          <a:p>
            <a:pPr>
              <a:defRPr/>
            </a:pPr>
            <a:r>
              <a:rPr lang="en-US" dirty="0">
                <a:solidFill>
                  <a:srgbClr val="FFFF00"/>
                </a:solidFill>
                <a:cs typeface="+mn-cs"/>
              </a:rPr>
              <a:t>transient double vision due to eye muscle ischemia</a:t>
            </a:r>
          </a:p>
          <a:p>
            <a:pPr>
              <a:defRPr/>
            </a:pPr>
            <a:r>
              <a:rPr lang="en-US" dirty="0">
                <a:solidFill>
                  <a:srgbClr val="FFFF00"/>
                </a:solidFill>
                <a:cs typeface="+mn-cs"/>
              </a:rPr>
              <a:t>abrupt, profound visual loss in one or both eyes, or in rapid succession (days to weeks)</a:t>
            </a:r>
          </a:p>
        </p:txBody>
      </p:sp>
      <p:sp>
        <p:nvSpPr>
          <p:cNvPr id="65540" name="Line 4"/>
          <p:cNvSpPr>
            <a:spLocks noChangeShapeType="1"/>
          </p:cNvSpPr>
          <p:nvPr/>
        </p:nvSpPr>
        <p:spPr bwMode="auto">
          <a:xfrm>
            <a:off x="914400" y="1981200"/>
            <a:ext cx="7162800" cy="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BB51E1C-E9AF-884A-91AA-604591F99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877" y="2350183"/>
            <a:ext cx="4280510" cy="3307667"/>
          </a:xfrm>
          <a:prstGeom prst="rect">
            <a:avLst/>
          </a:prstGeom>
        </p:spPr>
      </p:pic>
      <p:pic>
        <p:nvPicPr>
          <p:cNvPr id="5" name="Content Placeholder 5">
            <a:extLst>
              <a:ext uri="{FF2B5EF4-FFF2-40B4-BE49-F238E27FC236}">
                <a16:creationId xmlns:a16="http://schemas.microsoft.com/office/drawing/2014/main" id="{F3723045-CD61-5E42-AF78-16B617487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49" y="2350183"/>
            <a:ext cx="4280510" cy="3307667"/>
          </a:xfrm>
          <a:prstGeom prst="rect">
            <a:avLst/>
          </a:prstGeom>
        </p:spPr>
      </p:pic>
      <p:sp>
        <p:nvSpPr>
          <p:cNvPr id="6" name="TextBox 5">
            <a:extLst>
              <a:ext uri="{FF2B5EF4-FFF2-40B4-BE49-F238E27FC236}">
                <a16:creationId xmlns:a16="http://schemas.microsoft.com/office/drawing/2014/main" id="{AE7B6976-C638-2141-8B37-A9B0F40C3D07}"/>
              </a:ext>
            </a:extLst>
          </p:cNvPr>
          <p:cNvSpPr txBox="1"/>
          <p:nvPr/>
        </p:nvSpPr>
        <p:spPr>
          <a:xfrm>
            <a:off x="297456" y="910825"/>
            <a:ext cx="4275535" cy="1384995"/>
          </a:xfrm>
          <a:prstGeom prst="rect">
            <a:avLst/>
          </a:prstGeom>
          <a:noFill/>
        </p:spPr>
        <p:txBody>
          <a:bodyPr wrap="square" rtlCol="0">
            <a:spAutoFit/>
          </a:bodyPr>
          <a:lstStyle/>
          <a:p>
            <a:r>
              <a:rPr lang="en-US" sz="2100" dirty="0">
                <a:solidFill>
                  <a:schemeClr val="bg1"/>
                </a:solidFill>
              </a:rPr>
              <a:t>81 </a:t>
            </a:r>
            <a:r>
              <a:rPr lang="en-US" sz="2100" dirty="0" err="1">
                <a:solidFill>
                  <a:schemeClr val="bg1"/>
                </a:solidFill>
              </a:rPr>
              <a:t>y.o</a:t>
            </a:r>
            <a:r>
              <a:rPr lang="en-US" sz="2100" dirty="0">
                <a:solidFill>
                  <a:schemeClr val="bg1"/>
                </a:solidFill>
              </a:rPr>
              <a:t>. awoke with vision loss OD</a:t>
            </a:r>
          </a:p>
          <a:p>
            <a:r>
              <a:rPr lang="en-US" sz="2100" dirty="0">
                <a:solidFill>
                  <a:schemeClr val="bg1"/>
                </a:solidFill>
              </a:rPr>
              <a:t>Acute vision loss OD</a:t>
            </a:r>
          </a:p>
          <a:p>
            <a:r>
              <a:rPr lang="en-US" sz="2100" dirty="0">
                <a:solidFill>
                  <a:schemeClr val="bg1"/>
                </a:solidFill>
              </a:rPr>
              <a:t>20/70 OD  20/40 OS</a:t>
            </a:r>
          </a:p>
          <a:p>
            <a:r>
              <a:rPr lang="en-US" sz="2100" dirty="0">
                <a:solidFill>
                  <a:schemeClr val="bg1"/>
                </a:solidFill>
              </a:rPr>
              <a:t>ESR 92 mm/</a:t>
            </a:r>
            <a:r>
              <a:rPr lang="en-US" sz="2100" dirty="0" err="1">
                <a:solidFill>
                  <a:schemeClr val="bg1"/>
                </a:solidFill>
              </a:rPr>
              <a:t>hr</a:t>
            </a:r>
            <a:r>
              <a:rPr lang="en-US" sz="2100" dirty="0">
                <a:solidFill>
                  <a:schemeClr val="bg1"/>
                </a:solidFill>
              </a:rPr>
              <a:t>, CRP 1.2 mg/dl</a:t>
            </a:r>
          </a:p>
        </p:txBody>
      </p:sp>
      <p:pic>
        <p:nvPicPr>
          <p:cNvPr id="8" name="Picture 7">
            <a:extLst>
              <a:ext uri="{FF2B5EF4-FFF2-40B4-BE49-F238E27FC236}">
                <a16:creationId xmlns:a16="http://schemas.microsoft.com/office/drawing/2014/main" id="{B8D2DE53-62B8-474D-A479-1F3FEEB0A513}"/>
              </a:ext>
            </a:extLst>
          </p:cNvPr>
          <p:cNvPicPr>
            <a:picLocks noChangeAspect="1"/>
          </p:cNvPicPr>
          <p:nvPr/>
        </p:nvPicPr>
        <p:blipFill rotWithShape="1">
          <a:blip r:embed="rId4"/>
          <a:srcRect l="60323" t="38958" r="6149" b="31875"/>
          <a:stretch/>
        </p:blipFill>
        <p:spPr>
          <a:xfrm>
            <a:off x="3268627" y="2350184"/>
            <a:ext cx="1222531" cy="971660"/>
          </a:xfrm>
          <a:prstGeom prst="rect">
            <a:avLst/>
          </a:prstGeom>
        </p:spPr>
      </p:pic>
      <p:pic>
        <p:nvPicPr>
          <p:cNvPr id="10" name="Picture 9">
            <a:extLst>
              <a:ext uri="{FF2B5EF4-FFF2-40B4-BE49-F238E27FC236}">
                <a16:creationId xmlns:a16="http://schemas.microsoft.com/office/drawing/2014/main" id="{06A0734D-474E-5E4A-95AA-3DF6E02A692D}"/>
              </a:ext>
            </a:extLst>
          </p:cNvPr>
          <p:cNvPicPr>
            <a:picLocks noChangeAspect="1"/>
          </p:cNvPicPr>
          <p:nvPr/>
        </p:nvPicPr>
        <p:blipFill rotWithShape="1">
          <a:blip r:embed="rId5"/>
          <a:srcRect l="58739" t="35938" r="7319" b="33437"/>
          <a:stretch/>
        </p:blipFill>
        <p:spPr>
          <a:xfrm>
            <a:off x="7807864" y="2355157"/>
            <a:ext cx="1164523" cy="961713"/>
          </a:xfrm>
          <a:prstGeom prst="rect">
            <a:avLst/>
          </a:prstGeom>
        </p:spPr>
      </p:pic>
      <p:sp>
        <p:nvSpPr>
          <p:cNvPr id="11" name="TextBox 10">
            <a:extLst>
              <a:ext uri="{FF2B5EF4-FFF2-40B4-BE49-F238E27FC236}">
                <a16:creationId xmlns:a16="http://schemas.microsoft.com/office/drawing/2014/main" id="{B06391CA-FA4F-7E40-AA4D-8CF7AE2FEE96}"/>
              </a:ext>
            </a:extLst>
          </p:cNvPr>
          <p:cNvSpPr txBox="1"/>
          <p:nvPr/>
        </p:nvSpPr>
        <p:spPr>
          <a:xfrm>
            <a:off x="4654824" y="904176"/>
            <a:ext cx="4338995" cy="1708160"/>
          </a:xfrm>
          <a:prstGeom prst="rect">
            <a:avLst/>
          </a:prstGeom>
          <a:noFill/>
        </p:spPr>
        <p:txBody>
          <a:bodyPr wrap="square" rtlCol="0">
            <a:spAutoFit/>
          </a:bodyPr>
          <a:lstStyle/>
          <a:p>
            <a:r>
              <a:rPr lang="en-US" sz="2100" dirty="0">
                <a:solidFill>
                  <a:schemeClr val="bg1"/>
                </a:solidFill>
              </a:rPr>
              <a:t>Headaches at right temple, no scalp tenderness, + jaw claudication, no transient vision loss, no fevers, no weight loss, no shoulder/hip pain</a:t>
            </a:r>
          </a:p>
          <a:p>
            <a:endParaRPr lang="en-US" sz="2100" dirty="0">
              <a:solidFill>
                <a:schemeClr val="bg1"/>
              </a:solidFill>
            </a:endParaRPr>
          </a:p>
        </p:txBody>
      </p:sp>
    </p:spTree>
    <p:extLst>
      <p:ext uri="{BB962C8B-B14F-4D97-AF65-F5344CB8AC3E}">
        <p14:creationId xmlns:p14="http://schemas.microsoft.com/office/powerpoint/2010/main" val="372385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46EED4-A3DC-6048-8999-2B285D1E2E14}"/>
              </a:ext>
            </a:extLst>
          </p:cNvPr>
          <p:cNvPicPr>
            <a:picLocks noChangeAspect="1"/>
          </p:cNvPicPr>
          <p:nvPr/>
        </p:nvPicPr>
        <p:blipFill rotWithShape="1">
          <a:blip r:embed="rId2"/>
          <a:srcRect l="22294" t="8267" r="18706"/>
          <a:stretch/>
        </p:blipFill>
        <p:spPr>
          <a:xfrm>
            <a:off x="4638910" y="2178846"/>
            <a:ext cx="4492808" cy="3796907"/>
          </a:xfrm>
          <a:prstGeom prst="rect">
            <a:avLst/>
          </a:prstGeom>
        </p:spPr>
      </p:pic>
      <p:pic>
        <p:nvPicPr>
          <p:cNvPr id="7" name="Picture 6">
            <a:extLst>
              <a:ext uri="{FF2B5EF4-FFF2-40B4-BE49-F238E27FC236}">
                <a16:creationId xmlns:a16="http://schemas.microsoft.com/office/drawing/2014/main" id="{1826C481-BBF0-4A4A-9DB3-6C24CD8FF34F}"/>
              </a:ext>
            </a:extLst>
          </p:cNvPr>
          <p:cNvPicPr>
            <a:picLocks noChangeAspect="1"/>
          </p:cNvPicPr>
          <p:nvPr/>
        </p:nvPicPr>
        <p:blipFill rotWithShape="1">
          <a:blip r:embed="rId3"/>
          <a:srcRect l="21878" t="10368" r="19013" b="-1"/>
          <a:stretch/>
        </p:blipFill>
        <p:spPr>
          <a:xfrm>
            <a:off x="48308" y="2198828"/>
            <a:ext cx="4590602" cy="3756943"/>
          </a:xfrm>
          <a:prstGeom prst="rect">
            <a:avLst/>
          </a:prstGeom>
        </p:spPr>
      </p:pic>
      <p:sp>
        <p:nvSpPr>
          <p:cNvPr id="8" name="TextBox 7">
            <a:extLst>
              <a:ext uri="{FF2B5EF4-FFF2-40B4-BE49-F238E27FC236}">
                <a16:creationId xmlns:a16="http://schemas.microsoft.com/office/drawing/2014/main" id="{A7E19E33-3BE5-DE47-B105-D32A0978B360}"/>
              </a:ext>
            </a:extLst>
          </p:cNvPr>
          <p:cNvSpPr txBox="1"/>
          <p:nvPr/>
        </p:nvSpPr>
        <p:spPr>
          <a:xfrm>
            <a:off x="297456" y="910825"/>
            <a:ext cx="4275535" cy="1200329"/>
          </a:xfrm>
          <a:prstGeom prst="rect">
            <a:avLst/>
          </a:prstGeom>
          <a:noFill/>
        </p:spPr>
        <p:txBody>
          <a:bodyPr wrap="square" rtlCol="0">
            <a:spAutoFit/>
          </a:bodyPr>
          <a:lstStyle/>
          <a:p>
            <a:r>
              <a:rPr lang="en-US" sz="1800" dirty="0">
                <a:solidFill>
                  <a:schemeClr val="bg1"/>
                </a:solidFill>
              </a:rPr>
              <a:t>81 </a:t>
            </a:r>
            <a:r>
              <a:rPr lang="en-US" sz="1800" dirty="0" err="1">
                <a:solidFill>
                  <a:schemeClr val="bg1"/>
                </a:solidFill>
              </a:rPr>
              <a:t>y.o</a:t>
            </a:r>
            <a:r>
              <a:rPr lang="en-US" sz="1800" dirty="0">
                <a:solidFill>
                  <a:schemeClr val="bg1"/>
                </a:solidFill>
              </a:rPr>
              <a:t>. awoke with vision loss OD</a:t>
            </a:r>
          </a:p>
          <a:p>
            <a:r>
              <a:rPr lang="en-US" sz="1800" dirty="0">
                <a:solidFill>
                  <a:schemeClr val="bg1"/>
                </a:solidFill>
              </a:rPr>
              <a:t>Acute vision loss OD</a:t>
            </a:r>
          </a:p>
          <a:p>
            <a:r>
              <a:rPr lang="en-US" sz="1800" dirty="0">
                <a:solidFill>
                  <a:schemeClr val="bg1"/>
                </a:solidFill>
              </a:rPr>
              <a:t>20/70 OD  20/40 OS</a:t>
            </a:r>
          </a:p>
          <a:p>
            <a:r>
              <a:rPr lang="en-US" sz="1800" dirty="0">
                <a:solidFill>
                  <a:schemeClr val="bg1"/>
                </a:solidFill>
              </a:rPr>
              <a:t>ESR 92 mm/</a:t>
            </a:r>
            <a:r>
              <a:rPr lang="en-US" sz="1800" dirty="0" err="1">
                <a:solidFill>
                  <a:schemeClr val="bg1"/>
                </a:solidFill>
              </a:rPr>
              <a:t>hr</a:t>
            </a:r>
            <a:r>
              <a:rPr lang="en-US" sz="1800" dirty="0">
                <a:solidFill>
                  <a:schemeClr val="bg1"/>
                </a:solidFill>
              </a:rPr>
              <a:t>, CRP 1.2 mg/dl</a:t>
            </a:r>
          </a:p>
        </p:txBody>
      </p:sp>
      <p:sp>
        <p:nvSpPr>
          <p:cNvPr id="9" name="TextBox 8">
            <a:extLst>
              <a:ext uri="{FF2B5EF4-FFF2-40B4-BE49-F238E27FC236}">
                <a16:creationId xmlns:a16="http://schemas.microsoft.com/office/drawing/2014/main" id="{448904FB-92FD-6440-98FE-3EA319897057}"/>
              </a:ext>
            </a:extLst>
          </p:cNvPr>
          <p:cNvSpPr txBox="1"/>
          <p:nvPr/>
        </p:nvSpPr>
        <p:spPr>
          <a:xfrm>
            <a:off x="4654824" y="904176"/>
            <a:ext cx="4338995" cy="1477328"/>
          </a:xfrm>
          <a:prstGeom prst="rect">
            <a:avLst/>
          </a:prstGeom>
          <a:noFill/>
        </p:spPr>
        <p:txBody>
          <a:bodyPr wrap="square" rtlCol="0">
            <a:spAutoFit/>
          </a:bodyPr>
          <a:lstStyle/>
          <a:p>
            <a:r>
              <a:rPr lang="en-US" sz="1800" dirty="0">
                <a:solidFill>
                  <a:schemeClr val="bg1"/>
                </a:solidFill>
              </a:rPr>
              <a:t>Headaches at right temple, no scalp tenderness, + jaw claudication, no transient vision loss, no fevers, no weight loss, no shoulder/hip pain</a:t>
            </a:r>
          </a:p>
          <a:p>
            <a:endParaRPr lang="en-US" sz="1800" dirty="0">
              <a:solidFill>
                <a:schemeClr val="bg1"/>
              </a:solidFill>
            </a:endParaRPr>
          </a:p>
        </p:txBody>
      </p:sp>
    </p:spTree>
    <p:extLst>
      <p:ext uri="{BB962C8B-B14F-4D97-AF65-F5344CB8AC3E}">
        <p14:creationId xmlns:p14="http://schemas.microsoft.com/office/powerpoint/2010/main" val="33184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4C154F-6C78-754B-8537-F4FD15C2B39A}"/>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9F2B2CB-144E-B04A-A65E-B908421F265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0B0A50D-70E4-1E41-92AF-6EEE6D524C13}"/>
              </a:ext>
            </a:extLst>
          </p:cNvPr>
          <p:cNvPicPr>
            <a:picLocks noChangeAspect="1"/>
          </p:cNvPicPr>
          <p:nvPr/>
        </p:nvPicPr>
        <p:blipFill rotWithShape="1">
          <a:blip r:embed="rId3"/>
          <a:srcRect l="21878" t="10368" r="19013" b="-1"/>
          <a:stretch/>
        </p:blipFill>
        <p:spPr>
          <a:xfrm>
            <a:off x="48308" y="1239632"/>
            <a:ext cx="5697172" cy="4662559"/>
          </a:xfrm>
          <a:prstGeom prst="rect">
            <a:avLst/>
          </a:prstGeom>
        </p:spPr>
      </p:pic>
      <p:pic>
        <p:nvPicPr>
          <p:cNvPr id="7" name="Picture 6">
            <a:extLst>
              <a:ext uri="{FF2B5EF4-FFF2-40B4-BE49-F238E27FC236}">
                <a16:creationId xmlns:a16="http://schemas.microsoft.com/office/drawing/2014/main" id="{41214059-C324-1742-82EE-969319BD1353}"/>
              </a:ext>
            </a:extLst>
          </p:cNvPr>
          <p:cNvPicPr>
            <a:picLocks noChangeAspect="1"/>
          </p:cNvPicPr>
          <p:nvPr/>
        </p:nvPicPr>
        <p:blipFill rotWithShape="1">
          <a:blip r:embed="rId3"/>
          <a:srcRect l="35054" t="37331" r="24892" b="23703"/>
          <a:stretch/>
        </p:blipFill>
        <p:spPr>
          <a:xfrm>
            <a:off x="74011" y="1070134"/>
            <a:ext cx="9009029" cy="4729908"/>
          </a:xfrm>
          <a:prstGeom prst="rect">
            <a:avLst/>
          </a:prstGeom>
        </p:spPr>
      </p:pic>
    </p:spTree>
    <p:extLst>
      <p:ext uri="{BB962C8B-B14F-4D97-AF65-F5344CB8AC3E}">
        <p14:creationId xmlns:p14="http://schemas.microsoft.com/office/powerpoint/2010/main" val="98474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19063" y="-152400"/>
            <a:ext cx="8872537"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b"/>
          <a:lstStyle/>
          <a:p>
            <a:pPr algn="ctr">
              <a:lnSpc>
                <a:spcPct val="90000"/>
              </a:lnSpc>
              <a:defRPr/>
            </a:pPr>
            <a:r>
              <a:rPr lang="en-US" sz="7200" b="1">
                <a:solidFill>
                  <a:srgbClr val="FFFF00"/>
                </a:solidFill>
                <a:cs typeface="+mn-cs"/>
              </a:rPr>
              <a:t>Giant Cell Arteritis</a:t>
            </a:r>
            <a:br>
              <a:rPr lang="en-US" sz="7200" b="1">
                <a:solidFill>
                  <a:srgbClr val="FFFF00"/>
                </a:solidFill>
                <a:cs typeface="+mn-cs"/>
              </a:rPr>
            </a:br>
            <a:endParaRPr lang="en-US">
              <a:solidFill>
                <a:srgbClr val="FFFF00"/>
              </a:solidFill>
              <a:cs typeface="+mn-cs"/>
            </a:endParaRPr>
          </a:p>
        </p:txBody>
      </p:sp>
      <p:sp>
        <p:nvSpPr>
          <p:cNvPr id="93189" name="Text Box 5"/>
          <p:cNvSpPr txBox="1">
            <a:spLocks noChangeArrowheads="1"/>
          </p:cNvSpPr>
          <p:nvPr/>
        </p:nvSpPr>
        <p:spPr bwMode="auto">
          <a:xfrm>
            <a:off x="250031" y="1752600"/>
            <a:ext cx="8610600" cy="4832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solidFill>
                  <a:schemeClr val="bg1"/>
                </a:solidFill>
                <a:cs typeface="+mn-cs"/>
              </a:rPr>
              <a:t>References:</a:t>
            </a:r>
          </a:p>
          <a:p>
            <a:pPr>
              <a:defRPr/>
            </a:pPr>
            <a:endParaRPr lang="en-US" sz="2000" dirty="0">
              <a:solidFill>
                <a:schemeClr val="bg1"/>
              </a:solidFill>
              <a:cs typeface="+mn-cs"/>
            </a:endParaRPr>
          </a:p>
          <a:p>
            <a:pPr>
              <a:defRPr/>
            </a:pPr>
            <a:r>
              <a:rPr lang="en-US" sz="2000" dirty="0" err="1">
                <a:solidFill>
                  <a:schemeClr val="bg1"/>
                </a:solidFill>
                <a:cs typeface="+mn-cs"/>
              </a:rPr>
              <a:t>Hayreh</a:t>
            </a:r>
            <a:r>
              <a:rPr lang="en-US" sz="2000" dirty="0">
                <a:solidFill>
                  <a:schemeClr val="bg1"/>
                </a:solidFill>
                <a:cs typeface="+mn-cs"/>
              </a:rPr>
              <a:t> SS, Zimmerman </a:t>
            </a:r>
            <a:r>
              <a:rPr lang="en-US" sz="2000" dirty="0" err="1">
                <a:solidFill>
                  <a:schemeClr val="bg1"/>
                </a:solidFill>
                <a:cs typeface="+mn-cs"/>
              </a:rPr>
              <a:t>B.Management</a:t>
            </a:r>
            <a:r>
              <a:rPr lang="en-US" sz="2000" dirty="0">
                <a:solidFill>
                  <a:schemeClr val="bg1"/>
                </a:solidFill>
                <a:cs typeface="+mn-cs"/>
              </a:rPr>
              <a:t> of giant cell arteritis. Our 27-year clinical study: new light on old </a:t>
            </a:r>
            <a:r>
              <a:rPr lang="en-US" sz="2000" dirty="0" err="1">
                <a:solidFill>
                  <a:schemeClr val="bg1"/>
                </a:solidFill>
                <a:cs typeface="+mn-cs"/>
              </a:rPr>
              <a:t>controversies.Ophthalmologica</a:t>
            </a:r>
            <a:r>
              <a:rPr lang="en-US" sz="2000" dirty="0">
                <a:solidFill>
                  <a:schemeClr val="bg1"/>
                </a:solidFill>
                <a:cs typeface="+mn-cs"/>
              </a:rPr>
              <a:t>. 2003 Jul-Aug;217(4):239-59.</a:t>
            </a:r>
          </a:p>
          <a:p>
            <a:pPr>
              <a:defRPr/>
            </a:pPr>
            <a:endParaRPr lang="en-US" sz="2000" dirty="0">
              <a:solidFill>
                <a:schemeClr val="bg1"/>
              </a:solidFill>
              <a:cs typeface="+mn-cs"/>
            </a:endParaRPr>
          </a:p>
          <a:p>
            <a:pPr>
              <a:defRPr/>
            </a:pPr>
            <a:r>
              <a:rPr lang="en-US" sz="2000" dirty="0" err="1">
                <a:solidFill>
                  <a:schemeClr val="bg1"/>
                </a:solidFill>
                <a:cs typeface="+mn-cs"/>
              </a:rPr>
              <a:t>Hayreh</a:t>
            </a:r>
            <a:r>
              <a:rPr lang="en-US" sz="2000" dirty="0">
                <a:solidFill>
                  <a:schemeClr val="bg1"/>
                </a:solidFill>
                <a:cs typeface="+mn-cs"/>
              </a:rPr>
              <a:t> SS, Zimmerman B, Kardon </a:t>
            </a:r>
            <a:r>
              <a:rPr lang="en-US" sz="2000" dirty="0" err="1">
                <a:solidFill>
                  <a:schemeClr val="bg1"/>
                </a:solidFill>
                <a:cs typeface="+mn-cs"/>
              </a:rPr>
              <a:t>RH.Visual</a:t>
            </a:r>
            <a:r>
              <a:rPr lang="en-US" sz="2000" dirty="0">
                <a:solidFill>
                  <a:schemeClr val="bg1"/>
                </a:solidFill>
                <a:cs typeface="+mn-cs"/>
              </a:rPr>
              <a:t> improvement with corticosteroid therapy in giant cell arteritis. Report of a large study and review of </a:t>
            </a:r>
            <a:r>
              <a:rPr lang="en-US" sz="2000" dirty="0" err="1">
                <a:solidFill>
                  <a:schemeClr val="bg1"/>
                </a:solidFill>
                <a:cs typeface="+mn-cs"/>
              </a:rPr>
              <a:t>literature.Acta</a:t>
            </a:r>
            <a:r>
              <a:rPr lang="en-US" sz="2000" dirty="0">
                <a:solidFill>
                  <a:schemeClr val="bg1"/>
                </a:solidFill>
                <a:cs typeface="+mn-cs"/>
              </a:rPr>
              <a:t> </a:t>
            </a:r>
            <a:r>
              <a:rPr lang="en-US" sz="2000" dirty="0" err="1">
                <a:solidFill>
                  <a:schemeClr val="bg1"/>
                </a:solidFill>
                <a:cs typeface="+mn-cs"/>
              </a:rPr>
              <a:t>Ophthalmol</a:t>
            </a:r>
            <a:r>
              <a:rPr lang="en-US" sz="2000" dirty="0">
                <a:solidFill>
                  <a:schemeClr val="bg1"/>
                </a:solidFill>
                <a:cs typeface="+mn-cs"/>
              </a:rPr>
              <a:t> Scand. 2002 Aug;80(4):355-67. Review </a:t>
            </a:r>
          </a:p>
          <a:p>
            <a:pPr>
              <a:defRPr/>
            </a:pPr>
            <a:endParaRPr lang="en-US" sz="2000" dirty="0">
              <a:solidFill>
                <a:schemeClr val="bg1"/>
              </a:solidFill>
              <a:cs typeface="+mn-cs"/>
            </a:endParaRPr>
          </a:p>
          <a:p>
            <a:pPr>
              <a:defRPr/>
            </a:pPr>
            <a:r>
              <a:rPr lang="en-US" sz="2000" dirty="0">
                <a:solidFill>
                  <a:schemeClr val="bg1"/>
                </a:solidFill>
                <a:cs typeface="+mn-cs"/>
              </a:rPr>
              <a:t>Giant cell (temporal) arteritis: an overview and update. Survey of </a:t>
            </a:r>
            <a:r>
              <a:rPr lang="en-US" sz="2000" dirty="0" err="1">
                <a:solidFill>
                  <a:schemeClr val="bg1"/>
                </a:solidFill>
                <a:cs typeface="+mn-cs"/>
              </a:rPr>
              <a:t>Ophthalmol</a:t>
            </a:r>
            <a:r>
              <a:rPr lang="en-US" sz="2000" dirty="0">
                <a:solidFill>
                  <a:schemeClr val="bg1"/>
                </a:solidFill>
                <a:cs typeface="+mn-cs"/>
              </a:rPr>
              <a:t>. 2005 Sep-Oct;50(5):415-28. Review</a:t>
            </a:r>
          </a:p>
          <a:p>
            <a:pPr>
              <a:defRPr/>
            </a:pPr>
            <a:endParaRPr lang="en-US" sz="2000" dirty="0">
              <a:solidFill>
                <a:schemeClr val="bg1"/>
              </a:solidFill>
              <a:cs typeface="+mn-cs"/>
            </a:endParaRPr>
          </a:p>
          <a:p>
            <a:pPr>
              <a:defRPr/>
            </a:pPr>
            <a:r>
              <a:rPr lang="en-US" sz="2000" dirty="0" err="1">
                <a:solidFill>
                  <a:schemeClr val="bg1"/>
                </a:solidFill>
                <a:cs typeface="+mn-cs"/>
              </a:rPr>
              <a:t>Hayreh</a:t>
            </a:r>
            <a:r>
              <a:rPr lang="en-US" sz="2000" dirty="0">
                <a:solidFill>
                  <a:schemeClr val="bg1"/>
                </a:solidFill>
                <a:cs typeface="+mn-cs"/>
              </a:rPr>
              <a:t> </a:t>
            </a:r>
            <a:r>
              <a:rPr lang="en-US" sz="2000" dirty="0" err="1">
                <a:solidFill>
                  <a:schemeClr val="bg1"/>
                </a:solidFill>
                <a:cs typeface="+mn-cs"/>
              </a:rPr>
              <a:t>SS.Ophthalmic</a:t>
            </a:r>
            <a:r>
              <a:rPr lang="en-US" sz="2000" dirty="0">
                <a:solidFill>
                  <a:schemeClr val="bg1"/>
                </a:solidFill>
                <a:cs typeface="+mn-cs"/>
              </a:rPr>
              <a:t> features of giant cell arteritis </a:t>
            </a:r>
            <a:r>
              <a:rPr lang="en-US" sz="2000" dirty="0" err="1">
                <a:solidFill>
                  <a:schemeClr val="bg1"/>
                </a:solidFill>
                <a:cs typeface="+mn-cs"/>
              </a:rPr>
              <a:t>Baillieres</a:t>
            </a:r>
            <a:r>
              <a:rPr lang="en-US" sz="2000" dirty="0">
                <a:solidFill>
                  <a:schemeClr val="bg1"/>
                </a:solidFill>
                <a:cs typeface="+mn-cs"/>
              </a:rPr>
              <a:t> </a:t>
            </a:r>
            <a:r>
              <a:rPr lang="en-US" sz="2000" dirty="0" err="1">
                <a:solidFill>
                  <a:schemeClr val="bg1"/>
                </a:solidFill>
                <a:cs typeface="+mn-cs"/>
              </a:rPr>
              <a:t>Clin</a:t>
            </a:r>
            <a:r>
              <a:rPr lang="en-US" sz="2000" dirty="0">
                <a:solidFill>
                  <a:schemeClr val="bg1"/>
                </a:solidFill>
                <a:cs typeface="+mn-cs"/>
              </a:rPr>
              <a:t> </a:t>
            </a:r>
            <a:r>
              <a:rPr lang="en-US" sz="2000" dirty="0" err="1">
                <a:solidFill>
                  <a:schemeClr val="bg1"/>
                </a:solidFill>
                <a:cs typeface="+mn-cs"/>
              </a:rPr>
              <a:t>Rheumatol</a:t>
            </a:r>
            <a:r>
              <a:rPr lang="en-US" sz="2000" dirty="0">
                <a:solidFill>
                  <a:schemeClr val="bg1"/>
                </a:solidFill>
                <a:cs typeface="+mn-cs"/>
              </a:rPr>
              <a:t>. 1991 Dec;5(3):431-59. Review. </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B0A50D-70E4-1E41-92AF-6EEE6D524C13}"/>
              </a:ext>
            </a:extLst>
          </p:cNvPr>
          <p:cNvPicPr>
            <a:picLocks noChangeAspect="1"/>
          </p:cNvPicPr>
          <p:nvPr/>
        </p:nvPicPr>
        <p:blipFill rotWithShape="1">
          <a:blip r:embed="rId3"/>
          <a:srcRect l="21878" t="10368" r="19013" b="-1"/>
          <a:stretch/>
        </p:blipFill>
        <p:spPr>
          <a:xfrm>
            <a:off x="0" y="948812"/>
            <a:ext cx="2922391" cy="2391681"/>
          </a:xfrm>
          <a:prstGeom prst="rect">
            <a:avLst/>
          </a:prstGeom>
        </p:spPr>
      </p:pic>
      <p:pic>
        <p:nvPicPr>
          <p:cNvPr id="8" name="Picture 7">
            <a:extLst>
              <a:ext uri="{FF2B5EF4-FFF2-40B4-BE49-F238E27FC236}">
                <a16:creationId xmlns:a16="http://schemas.microsoft.com/office/drawing/2014/main" id="{04F8EAA9-E9F3-0B4E-B804-336DB28ED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4" y="3512145"/>
            <a:ext cx="2793409" cy="2391681"/>
          </a:xfrm>
          <a:prstGeom prst="rect">
            <a:avLst/>
          </a:prstGeom>
        </p:spPr>
      </p:pic>
      <p:pic>
        <p:nvPicPr>
          <p:cNvPr id="9" name="Picture 8">
            <a:extLst>
              <a:ext uri="{FF2B5EF4-FFF2-40B4-BE49-F238E27FC236}">
                <a16:creationId xmlns:a16="http://schemas.microsoft.com/office/drawing/2014/main" id="{2217C578-97A1-9443-8F09-EBF6B85DB9A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4000" contrast="14000"/>
                    </a14:imgEffect>
                  </a14:imgLayer>
                </a14:imgProps>
              </a:ext>
              <a:ext uri="{28A0092B-C50C-407E-A947-70E740481C1C}">
                <a14:useLocalDpi xmlns:a14="http://schemas.microsoft.com/office/drawing/2010/main" val="0"/>
              </a:ext>
            </a:extLst>
          </a:blip>
          <a:stretch>
            <a:fillRect/>
          </a:stretch>
        </p:blipFill>
        <p:spPr>
          <a:xfrm>
            <a:off x="2922391" y="3459094"/>
            <a:ext cx="2904839" cy="2487086"/>
          </a:xfrm>
          <a:prstGeom prst="rect">
            <a:avLst/>
          </a:prstGeom>
        </p:spPr>
      </p:pic>
      <p:pic>
        <p:nvPicPr>
          <p:cNvPr id="10" name="Picture 9">
            <a:extLst>
              <a:ext uri="{FF2B5EF4-FFF2-40B4-BE49-F238E27FC236}">
                <a16:creationId xmlns:a16="http://schemas.microsoft.com/office/drawing/2014/main" id="{3E1818A2-382E-024E-B07A-A1CBDA64733B}"/>
              </a:ext>
            </a:extLst>
          </p:cNvPr>
          <p:cNvPicPr>
            <a:picLocks noChangeAspect="1"/>
          </p:cNvPicPr>
          <p:nvPr/>
        </p:nvPicPr>
        <p:blipFill rotWithShape="1">
          <a:blip r:embed="rId7"/>
          <a:srcRect l="23088" t="8041" r="16325"/>
          <a:stretch/>
        </p:blipFill>
        <p:spPr>
          <a:xfrm>
            <a:off x="2867144" y="892641"/>
            <a:ext cx="2910046" cy="2465250"/>
          </a:xfrm>
          <a:prstGeom prst="rect">
            <a:avLst/>
          </a:prstGeom>
        </p:spPr>
      </p:pic>
      <p:pic>
        <p:nvPicPr>
          <p:cNvPr id="11" name="Picture 10">
            <a:extLst>
              <a:ext uri="{FF2B5EF4-FFF2-40B4-BE49-F238E27FC236}">
                <a16:creationId xmlns:a16="http://schemas.microsoft.com/office/drawing/2014/main" id="{939C6DBB-F9E0-B342-9365-3790733537BB}"/>
              </a:ext>
            </a:extLst>
          </p:cNvPr>
          <p:cNvPicPr>
            <a:picLocks noChangeAspect="1"/>
          </p:cNvPicPr>
          <p:nvPr/>
        </p:nvPicPr>
        <p:blipFill rotWithShape="1">
          <a:blip r:embed="rId8">
            <a:extLst>
              <a:ext uri="{28A0092B-C50C-407E-A947-70E740481C1C}">
                <a14:useLocalDpi xmlns:a14="http://schemas.microsoft.com/office/drawing/2010/main" val="0"/>
              </a:ext>
            </a:extLst>
          </a:blip>
          <a:srcRect l="39927" t="31756" r="4457" b="38454"/>
          <a:stretch/>
        </p:blipFill>
        <p:spPr>
          <a:xfrm>
            <a:off x="6071016" y="4072641"/>
            <a:ext cx="2871211" cy="1188395"/>
          </a:xfrm>
          <a:prstGeom prst="rect">
            <a:avLst/>
          </a:prstGeom>
        </p:spPr>
      </p:pic>
      <p:pic>
        <p:nvPicPr>
          <p:cNvPr id="13" name="Picture 12">
            <a:extLst>
              <a:ext uri="{FF2B5EF4-FFF2-40B4-BE49-F238E27FC236}">
                <a16:creationId xmlns:a16="http://schemas.microsoft.com/office/drawing/2014/main" id="{649C0CA2-763C-8147-A79A-52CA088B3171}"/>
              </a:ext>
            </a:extLst>
          </p:cNvPr>
          <p:cNvPicPr>
            <a:picLocks noChangeAspect="1"/>
          </p:cNvPicPr>
          <p:nvPr/>
        </p:nvPicPr>
        <p:blipFill rotWithShape="1">
          <a:blip r:embed="rId9">
            <a:extLst/>
          </a:blip>
          <a:srcRect l="35254" t="40574" r="38823" b="29014"/>
          <a:stretch/>
        </p:blipFill>
        <p:spPr>
          <a:xfrm>
            <a:off x="2922391" y="997314"/>
            <a:ext cx="3701000" cy="2343179"/>
          </a:xfrm>
          <a:prstGeom prst="rect">
            <a:avLst/>
          </a:prstGeom>
        </p:spPr>
      </p:pic>
      <p:pic>
        <p:nvPicPr>
          <p:cNvPr id="14" name="Picture 13">
            <a:extLst>
              <a:ext uri="{FF2B5EF4-FFF2-40B4-BE49-F238E27FC236}">
                <a16:creationId xmlns:a16="http://schemas.microsoft.com/office/drawing/2014/main" id="{ADFFF06B-EB2C-8144-A15E-FE28C2E00AFD}"/>
              </a:ext>
            </a:extLst>
          </p:cNvPr>
          <p:cNvPicPr>
            <a:picLocks noChangeAspect="1"/>
          </p:cNvPicPr>
          <p:nvPr/>
        </p:nvPicPr>
        <p:blipFill rotWithShape="1">
          <a:blip r:embed="rId7"/>
          <a:srcRect l="41743" t="42759" r="37234" b="22725"/>
          <a:stretch/>
        </p:blipFill>
        <p:spPr>
          <a:xfrm>
            <a:off x="6623391" y="997314"/>
            <a:ext cx="2557220" cy="2343179"/>
          </a:xfrm>
          <a:prstGeom prst="rect">
            <a:avLst/>
          </a:prstGeom>
        </p:spPr>
      </p:pic>
    </p:spTree>
    <p:extLst>
      <p:ext uri="{BB962C8B-B14F-4D97-AF65-F5344CB8AC3E}">
        <p14:creationId xmlns:p14="http://schemas.microsoft.com/office/powerpoint/2010/main" val="1751554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621419_20151210111749_PrNum_200_OD.bmp"/>
          <p:cNvPicPr>
            <a:picLocks noChangeAspect="1"/>
          </p:cNvPicPr>
          <p:nvPr/>
        </p:nvPicPr>
        <p:blipFill rotWithShape="1">
          <a:blip r:embed="rId3">
            <a:extLst>
              <a:ext uri="{28A0092B-C50C-407E-A947-70E740481C1C}">
                <a14:useLocalDpi xmlns:a14="http://schemas.microsoft.com/office/drawing/2010/main" val="0"/>
              </a:ext>
            </a:extLst>
          </a:blip>
          <a:srcRect l="1408" t="2437" r="11550"/>
          <a:stretch/>
        </p:blipFill>
        <p:spPr>
          <a:xfrm>
            <a:off x="5386982" y="3919941"/>
            <a:ext cx="3757018" cy="2080810"/>
          </a:xfrm>
          <a:prstGeom prst="rect">
            <a:avLst/>
          </a:prstGeom>
        </p:spPr>
      </p:pic>
      <p:pic>
        <p:nvPicPr>
          <p:cNvPr id="4" name="Picture 3">
            <a:extLst>
              <a:ext uri="{FF2B5EF4-FFF2-40B4-BE49-F238E27FC236}">
                <a16:creationId xmlns:a16="http://schemas.microsoft.com/office/drawing/2014/main" id="{FA0A6824-38CC-7341-BE84-F9C205B99BFF}"/>
              </a:ext>
            </a:extLst>
          </p:cNvPr>
          <p:cNvPicPr>
            <a:picLocks noChangeAspect="1"/>
          </p:cNvPicPr>
          <p:nvPr/>
        </p:nvPicPr>
        <p:blipFill rotWithShape="1">
          <a:blip r:embed="rId4"/>
          <a:srcRect l="32737" t="37331" r="35653" b="23703"/>
          <a:stretch/>
        </p:blipFill>
        <p:spPr>
          <a:xfrm>
            <a:off x="1" y="891257"/>
            <a:ext cx="3194825" cy="2125414"/>
          </a:xfrm>
          <a:prstGeom prst="rect">
            <a:avLst/>
          </a:prstGeom>
        </p:spPr>
      </p:pic>
      <p:pic>
        <p:nvPicPr>
          <p:cNvPr id="5" name="Picture 4">
            <a:extLst>
              <a:ext uri="{FF2B5EF4-FFF2-40B4-BE49-F238E27FC236}">
                <a16:creationId xmlns:a16="http://schemas.microsoft.com/office/drawing/2014/main" id="{F0AE6C39-6D1D-E244-AFD7-D2C189087A3E}"/>
              </a:ext>
            </a:extLst>
          </p:cNvPr>
          <p:cNvPicPr>
            <a:picLocks noChangeAspect="1"/>
          </p:cNvPicPr>
          <p:nvPr/>
        </p:nvPicPr>
        <p:blipFill rotWithShape="1">
          <a:blip r:embed="rId5">
            <a:extLst/>
          </a:blip>
          <a:srcRect l="22350" t="10027" r="17355"/>
          <a:stretch/>
        </p:blipFill>
        <p:spPr>
          <a:xfrm>
            <a:off x="3398420" y="1210866"/>
            <a:ext cx="3191688" cy="2591202"/>
          </a:xfrm>
          <a:prstGeom prst="rect">
            <a:avLst/>
          </a:prstGeom>
        </p:spPr>
      </p:pic>
      <p:sp>
        <p:nvSpPr>
          <p:cNvPr id="6" name="TextBox 5">
            <a:extLst>
              <a:ext uri="{FF2B5EF4-FFF2-40B4-BE49-F238E27FC236}">
                <a16:creationId xmlns:a16="http://schemas.microsoft.com/office/drawing/2014/main" id="{ED5FE9C0-908D-A044-98BB-267D3B58ED47}"/>
              </a:ext>
            </a:extLst>
          </p:cNvPr>
          <p:cNvSpPr txBox="1"/>
          <p:nvPr/>
        </p:nvSpPr>
        <p:spPr>
          <a:xfrm>
            <a:off x="6311496" y="3525069"/>
            <a:ext cx="2569934" cy="369332"/>
          </a:xfrm>
          <a:prstGeom prst="rect">
            <a:avLst/>
          </a:prstGeom>
          <a:noFill/>
        </p:spPr>
        <p:txBody>
          <a:bodyPr wrap="none" rtlCol="0">
            <a:spAutoFit/>
          </a:bodyPr>
          <a:lstStyle/>
          <a:p>
            <a:r>
              <a:rPr lang="en-US" sz="1800" dirty="0">
                <a:solidFill>
                  <a:schemeClr val="bg1"/>
                </a:solidFill>
              </a:rPr>
              <a:t>Laser speckle </a:t>
            </a:r>
            <a:r>
              <a:rPr lang="en-US" sz="1800" dirty="0" err="1">
                <a:solidFill>
                  <a:schemeClr val="bg1"/>
                </a:solidFill>
              </a:rPr>
              <a:t>flowgraphy</a:t>
            </a:r>
            <a:endParaRPr lang="en-US" sz="1800" dirty="0">
              <a:solidFill>
                <a:schemeClr val="bg1"/>
              </a:solidFill>
            </a:endParaRPr>
          </a:p>
        </p:txBody>
      </p:sp>
      <p:sp>
        <p:nvSpPr>
          <p:cNvPr id="7" name="TextBox 6">
            <a:extLst>
              <a:ext uri="{FF2B5EF4-FFF2-40B4-BE49-F238E27FC236}">
                <a16:creationId xmlns:a16="http://schemas.microsoft.com/office/drawing/2014/main" id="{E29D9D9E-0BD4-7241-B632-B8587181551C}"/>
              </a:ext>
            </a:extLst>
          </p:cNvPr>
          <p:cNvSpPr txBox="1"/>
          <p:nvPr/>
        </p:nvSpPr>
        <p:spPr>
          <a:xfrm>
            <a:off x="3714742" y="864617"/>
            <a:ext cx="2473754" cy="369332"/>
          </a:xfrm>
          <a:prstGeom prst="rect">
            <a:avLst/>
          </a:prstGeom>
          <a:noFill/>
        </p:spPr>
        <p:txBody>
          <a:bodyPr wrap="none" rtlCol="0">
            <a:spAutoFit/>
          </a:bodyPr>
          <a:lstStyle/>
          <a:p>
            <a:r>
              <a:rPr lang="en-US" sz="1800" dirty="0">
                <a:solidFill>
                  <a:schemeClr val="bg1"/>
                </a:solidFill>
              </a:rPr>
              <a:t>Fluorescein angiography</a:t>
            </a:r>
          </a:p>
        </p:txBody>
      </p:sp>
    </p:spTree>
    <p:extLst>
      <p:ext uri="{BB962C8B-B14F-4D97-AF65-F5344CB8AC3E}">
        <p14:creationId xmlns:p14="http://schemas.microsoft.com/office/powerpoint/2010/main" val="3134851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5796990" y="5574269"/>
            <a:ext cx="33470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ja-JP" sz="1800" dirty="0">
                <a:solidFill>
                  <a:srgbClr val="FFFFCC"/>
                </a:solidFill>
                <a:latin typeface="Calibri" charset="0"/>
              </a:rPr>
              <a:t>Hitoshi. </a:t>
            </a:r>
            <a:r>
              <a:rPr lang="en-US" altLang="ja-JP" sz="1800" dirty="0" err="1">
                <a:solidFill>
                  <a:srgbClr val="FFFFCC"/>
                </a:solidFill>
                <a:latin typeface="Calibri" charset="0"/>
              </a:rPr>
              <a:t>Fujii</a:t>
            </a:r>
            <a:r>
              <a:rPr lang="en-US" altLang="ja-JP" sz="1800" dirty="0">
                <a:solidFill>
                  <a:srgbClr val="FFFFCC"/>
                </a:solidFill>
                <a:latin typeface="Calibri" charset="0"/>
              </a:rPr>
              <a:t>  Hon. Prof. at KIT</a:t>
            </a:r>
          </a:p>
        </p:txBody>
      </p:sp>
      <p:sp>
        <p:nvSpPr>
          <p:cNvPr id="17411" name="Rectangle 8"/>
          <p:cNvSpPr>
            <a:spLocks noGrp="1" noChangeArrowheads="1"/>
          </p:cNvSpPr>
          <p:nvPr>
            <p:ph type="title" idx="4294967295"/>
          </p:nvPr>
        </p:nvSpPr>
        <p:spPr>
          <a:xfrm>
            <a:off x="1" y="545058"/>
            <a:ext cx="9143999" cy="1426649"/>
          </a:xfrm>
        </p:spPr>
        <p:txBody>
          <a:bodyPr/>
          <a:lstStyle/>
          <a:p>
            <a:pPr eaLnBrk="1" hangingPunct="1"/>
            <a:r>
              <a:rPr lang="en-US" altLang="ja-JP" sz="3600" dirty="0">
                <a:solidFill>
                  <a:schemeClr val="bg1"/>
                </a:solidFill>
              </a:rPr>
              <a:t>Introduction to Laser Speckle </a:t>
            </a:r>
            <a:r>
              <a:rPr lang="en-US" altLang="ja-JP" sz="3600" dirty="0" err="1">
                <a:solidFill>
                  <a:schemeClr val="bg1"/>
                </a:solidFill>
              </a:rPr>
              <a:t>Flowgraphy</a:t>
            </a:r>
            <a:r>
              <a:rPr lang="en-US" altLang="ja-JP" sz="3600" dirty="0">
                <a:solidFill>
                  <a:schemeClr val="bg1"/>
                </a:solidFill>
              </a:rPr>
              <a:t> (LSFG)</a:t>
            </a:r>
          </a:p>
        </p:txBody>
      </p:sp>
      <p:pic>
        <p:nvPicPr>
          <p:cNvPr id="174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676402"/>
            <a:ext cx="2270992" cy="3780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944164" y="4795217"/>
            <a:ext cx="4569775" cy="1200557"/>
            <a:chOff x="448236" y="4991988"/>
            <a:chExt cx="5109994" cy="1600741"/>
          </a:xfrm>
        </p:grpSpPr>
        <p:pic>
          <p:nvPicPr>
            <p:cNvPr id="7" name="図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8236" y="4991988"/>
              <a:ext cx="1690148" cy="1086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図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57504" y="4991988"/>
              <a:ext cx="1690148" cy="1086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図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62593" y="4991988"/>
              <a:ext cx="1695637" cy="1086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14206" y="6051180"/>
              <a:ext cx="1052557" cy="492442"/>
            </a:xfrm>
            <a:prstGeom prst="rect">
              <a:avLst/>
            </a:prstGeom>
            <a:noFill/>
          </p:spPr>
          <p:txBody>
            <a:bodyPr wrap="none" rtlCol="0">
              <a:spAutoFit/>
            </a:bodyPr>
            <a:lstStyle/>
            <a:p>
              <a:r>
                <a:rPr lang="en-US" sz="1800" dirty="0">
                  <a:solidFill>
                    <a:srgbClr val="FFFFFF"/>
                  </a:solidFill>
                </a:rPr>
                <a:t>Choroid</a:t>
              </a:r>
            </a:p>
          </p:txBody>
        </p:sp>
        <p:sp>
          <p:nvSpPr>
            <p:cNvPr id="11" name="TextBox 10"/>
            <p:cNvSpPr txBox="1"/>
            <p:nvPr/>
          </p:nvSpPr>
          <p:spPr>
            <a:xfrm>
              <a:off x="2574483" y="6070404"/>
              <a:ext cx="679789" cy="492442"/>
            </a:xfrm>
            <a:prstGeom prst="rect">
              <a:avLst/>
            </a:prstGeom>
            <a:noFill/>
          </p:spPr>
          <p:txBody>
            <a:bodyPr wrap="none" rtlCol="0">
              <a:spAutoFit/>
            </a:bodyPr>
            <a:lstStyle/>
            <a:p>
              <a:r>
                <a:rPr lang="en-US" sz="1800" dirty="0">
                  <a:solidFill>
                    <a:srgbClr val="FFFFFF"/>
                  </a:solidFill>
                </a:rPr>
                <a:t>Vein</a:t>
              </a:r>
            </a:p>
          </p:txBody>
        </p:sp>
        <p:sp>
          <p:nvSpPr>
            <p:cNvPr id="12" name="TextBox 11"/>
            <p:cNvSpPr txBox="1"/>
            <p:nvPr/>
          </p:nvSpPr>
          <p:spPr>
            <a:xfrm>
              <a:off x="4191121" y="6100287"/>
              <a:ext cx="880477" cy="492442"/>
            </a:xfrm>
            <a:prstGeom prst="rect">
              <a:avLst/>
            </a:prstGeom>
            <a:noFill/>
          </p:spPr>
          <p:txBody>
            <a:bodyPr wrap="none" rtlCol="0">
              <a:spAutoFit/>
            </a:bodyPr>
            <a:lstStyle/>
            <a:p>
              <a:r>
                <a:rPr lang="en-US" sz="1800" dirty="0">
                  <a:solidFill>
                    <a:srgbClr val="FFFFFF"/>
                  </a:solidFill>
                </a:rPr>
                <a:t>Artery</a:t>
              </a:r>
            </a:p>
          </p:txBody>
        </p:sp>
      </p:grpSp>
      <p:sp>
        <p:nvSpPr>
          <p:cNvPr id="5" name="TextBox 4"/>
          <p:cNvSpPr txBox="1"/>
          <p:nvPr/>
        </p:nvSpPr>
        <p:spPr>
          <a:xfrm>
            <a:off x="1230324" y="4374241"/>
            <a:ext cx="3856354" cy="369332"/>
          </a:xfrm>
          <a:prstGeom prst="rect">
            <a:avLst/>
          </a:prstGeom>
          <a:noFill/>
        </p:spPr>
        <p:txBody>
          <a:bodyPr wrap="square" rtlCol="0">
            <a:spAutoFit/>
          </a:bodyPr>
          <a:lstStyle/>
          <a:p>
            <a:pPr algn="ctr"/>
            <a:r>
              <a:rPr lang="en-US" sz="1800" dirty="0">
                <a:solidFill>
                  <a:srgbClr val="FFFFFF"/>
                </a:solidFill>
              </a:rPr>
              <a:t>Cardiac Cycle Systole and Diastole</a:t>
            </a:r>
          </a:p>
        </p:txBody>
      </p:sp>
      <p:pic>
        <p:nvPicPr>
          <p:cNvPr id="6" name="laser speckle Softcare video.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9"/>
          <a:srcRect r="8124"/>
          <a:stretch/>
        </p:blipFill>
        <p:spPr>
          <a:xfrm>
            <a:off x="602341" y="1676402"/>
            <a:ext cx="5151755" cy="2697839"/>
          </a:xfrm>
          <a:prstGeom prst="rect">
            <a:avLst/>
          </a:prstGeom>
        </p:spPr>
      </p:pic>
    </p:spTree>
    <p:extLst>
      <p:ext uri="{BB962C8B-B14F-4D97-AF65-F5344CB8AC3E}">
        <p14:creationId xmlns:p14="http://schemas.microsoft.com/office/powerpoint/2010/main" val="8924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905000" y="914401"/>
            <a:ext cx="5181600" cy="773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4425">
              <a:solidFill>
                <a:srgbClr val="FFFFFF"/>
              </a:solidFill>
              <a:latin typeface="Calibri" charset="0"/>
            </a:endParaRPr>
          </a:p>
        </p:txBody>
      </p:sp>
      <p:sp>
        <p:nvSpPr>
          <p:cNvPr id="20483" name="Text Box 3"/>
          <p:cNvSpPr txBox="1">
            <a:spLocks noChangeArrowheads="1"/>
          </p:cNvSpPr>
          <p:nvPr/>
        </p:nvSpPr>
        <p:spPr bwMode="auto">
          <a:xfrm>
            <a:off x="762000" y="5549505"/>
            <a:ext cx="7319963"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ja-JP" sz="1800" dirty="0">
                <a:solidFill>
                  <a:srgbClr val="FFFFFF"/>
                </a:solidFill>
                <a:latin typeface="Calibri" charset="0"/>
              </a:rPr>
              <a:t>Blood cells blur moving speckles in the image plane.</a:t>
            </a:r>
          </a:p>
        </p:txBody>
      </p:sp>
      <p:sp>
        <p:nvSpPr>
          <p:cNvPr id="4100" name="Rectangle 4"/>
          <p:cNvSpPr>
            <a:spLocks noGrp="1" noChangeArrowheads="1"/>
          </p:cNvSpPr>
          <p:nvPr>
            <p:ph type="title" idx="4294967295"/>
          </p:nvPr>
        </p:nvSpPr>
        <p:spPr>
          <a:xfrm>
            <a:off x="457200" y="838200"/>
            <a:ext cx="8192842" cy="407194"/>
          </a:xfrm>
        </p:spPr>
        <p:txBody>
          <a:bodyPr>
            <a:normAutofit fontScale="90000"/>
          </a:bodyPr>
          <a:lstStyle/>
          <a:p>
            <a:pPr eaLnBrk="1" hangingPunct="1"/>
            <a:r>
              <a:rPr lang="en-US" altLang="ja-JP" sz="3975" dirty="0">
                <a:solidFill>
                  <a:srgbClr val="FFFFFF"/>
                </a:solidFill>
              </a:rPr>
              <a:t>Principle of Laser Speckle </a:t>
            </a:r>
            <a:r>
              <a:rPr lang="en-US" altLang="ja-JP" sz="3975" dirty="0" err="1">
                <a:solidFill>
                  <a:srgbClr val="FFFFFF"/>
                </a:solidFill>
              </a:rPr>
              <a:t>Flowgraphy</a:t>
            </a:r>
            <a:endParaRPr lang="en-US" altLang="ja-JP" sz="3975" dirty="0"/>
          </a:p>
        </p:txBody>
      </p:sp>
      <p:sp>
        <p:nvSpPr>
          <p:cNvPr id="20485" name="Rectangle 5"/>
          <p:cNvSpPr>
            <a:spLocks noChangeArrowheads="1"/>
          </p:cNvSpPr>
          <p:nvPr/>
        </p:nvSpPr>
        <p:spPr bwMode="auto">
          <a:xfrm>
            <a:off x="700757" y="1497808"/>
            <a:ext cx="7376443" cy="4069556"/>
          </a:xfrm>
          <a:prstGeom prst="rect">
            <a:avLst/>
          </a:prstGeom>
          <a:solidFill>
            <a:srgbClr val="FFFFFF"/>
          </a:solidFill>
          <a:ln w="9525">
            <a:solidFill>
              <a:schemeClr val="tx1"/>
            </a:solidFill>
            <a:miter lim="800000"/>
            <a:headEnd/>
            <a:tailEnd/>
          </a:ln>
        </p:spPr>
        <p:txBody>
          <a:bodyPr wrap="none" lIns="91438" tIns="45719" rIns="91438" bIns="45719" anchor="ct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ja-JP" altLang="en-US" sz="1800">
              <a:latin typeface="Calibri" charset="0"/>
            </a:endParaRPr>
          </a:p>
        </p:txBody>
      </p:sp>
      <p:pic>
        <p:nvPicPr>
          <p:cNvPr id="20486" name="Picture 6" descr="Fig1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7726" y="1742453"/>
            <a:ext cx="6299754"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4000" contrast="28000"/>
                    </a14:imgEffect>
                  </a14:imgLayer>
                </a14:imgProps>
              </a:ext>
            </a:extLst>
          </a:blip>
          <a:srcRect l="71667" t="3157" b="49633"/>
          <a:stretch/>
        </p:blipFill>
        <p:spPr>
          <a:xfrm>
            <a:off x="3476548" y="1634169"/>
            <a:ext cx="1726486" cy="1335532"/>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8000"/>
                    </a14:imgEffect>
                  </a14:imgLayer>
                </a14:imgProps>
              </a:ext>
            </a:extLst>
          </a:blip>
          <a:srcRect r="44123"/>
          <a:stretch/>
        </p:blipFill>
        <p:spPr>
          <a:xfrm>
            <a:off x="700758" y="1569370"/>
            <a:ext cx="2517653" cy="2091788"/>
          </a:xfrm>
          <a:prstGeom prst="rect">
            <a:avLst/>
          </a:prstGeom>
        </p:spPr>
      </p:pic>
      <p:sp>
        <p:nvSpPr>
          <p:cNvPr id="3" name="TextBox 2"/>
          <p:cNvSpPr txBox="1"/>
          <p:nvPr/>
        </p:nvSpPr>
        <p:spPr>
          <a:xfrm>
            <a:off x="250335" y="3254306"/>
            <a:ext cx="3242044" cy="461663"/>
          </a:xfrm>
          <a:prstGeom prst="rect">
            <a:avLst/>
          </a:prstGeom>
          <a:noFill/>
        </p:spPr>
        <p:txBody>
          <a:bodyPr wrap="square" lIns="91438" tIns="45719" rIns="91438" bIns="45719" rtlCol="0">
            <a:spAutoFit/>
          </a:bodyPr>
          <a:lstStyle/>
          <a:p>
            <a:pPr algn="ctr"/>
            <a:r>
              <a:rPr lang="en-US" sz="1200" dirty="0">
                <a:solidFill>
                  <a:srgbClr val="FFFFFF"/>
                </a:solidFill>
              </a:rPr>
              <a:t>Blurring of speckle pattern</a:t>
            </a:r>
          </a:p>
          <a:p>
            <a:pPr algn="ctr"/>
            <a:r>
              <a:rPr lang="en-US" sz="1200" dirty="0">
                <a:solidFill>
                  <a:srgbClr val="FFFFFF"/>
                </a:solidFill>
              </a:rPr>
              <a:t>by moving blood </a:t>
            </a:r>
          </a:p>
        </p:txBody>
      </p:sp>
      <p:cxnSp>
        <p:nvCxnSpPr>
          <p:cNvPr id="5" name="Straight Connector 4"/>
          <p:cNvCxnSpPr/>
          <p:nvPr/>
        </p:nvCxnSpPr>
        <p:spPr bwMode="auto">
          <a:xfrm>
            <a:off x="3790123" y="1673009"/>
            <a:ext cx="1509058" cy="584976"/>
          </a:xfrm>
          <a:prstGeom prst="line">
            <a:avLst/>
          </a:prstGeom>
          <a:solidFill>
            <a:schemeClr val="accent1"/>
          </a:solidFill>
          <a:ln w="38100" cap="flat" cmpd="sng" algn="ctr">
            <a:solidFill>
              <a:schemeClr val="bg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3567038" y="2073435"/>
            <a:ext cx="1630546" cy="590200"/>
          </a:xfrm>
          <a:prstGeom prst="line">
            <a:avLst/>
          </a:prstGeom>
          <a:solidFill>
            <a:schemeClr val="accent1"/>
          </a:solidFill>
          <a:ln w="38100" cap="flat" cmpd="sng" algn="ctr">
            <a:solidFill>
              <a:schemeClr val="bg1"/>
            </a:solidFill>
            <a:prstDash val="sysDash"/>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2" name="Rectangle 21"/>
          <p:cNvSpPr/>
          <p:nvPr/>
        </p:nvSpPr>
        <p:spPr bwMode="auto">
          <a:xfrm>
            <a:off x="541339" y="1485901"/>
            <a:ext cx="8132762" cy="4063604"/>
          </a:xfrm>
          <a:prstGeom prst="rect">
            <a:avLst/>
          </a:prstGeom>
          <a:noFill/>
          <a:ln w="76200" cap="flat" cmpd="sng" algn="ctr">
            <a:solidFill>
              <a:schemeClr val="tx1"/>
            </a:solidFill>
            <a:prstDash val="solid"/>
            <a:round/>
            <a:headEnd type="none" w="med" len="med"/>
            <a:tailEnd type="none" w="med" len="med"/>
          </a:ln>
          <a:effectLst/>
          <a:extLst/>
        </p:spPr>
        <p:txBody>
          <a:bodyPr vert="horz" wrap="square" lIns="91438" tIns="45719" rIns="91438" bIns="45719" numCol="1" rtlCol="0" anchor="t" anchorCtr="0" compatLnSpc="1">
            <a:prstTxWarp prst="textNoShape">
              <a:avLst/>
            </a:prstTxWarp>
          </a:bodyPr>
          <a:lstStyle/>
          <a:p>
            <a:pPr defTabSz="914378"/>
            <a:endParaRPr lang="en-US">
              <a:latin typeface="Arial" charset="0"/>
              <a:ea typeface="ＭＳ Ｐゴシック" charset="-128"/>
            </a:endParaRPr>
          </a:p>
        </p:txBody>
      </p:sp>
      <p:sp>
        <p:nvSpPr>
          <p:cNvPr id="11" name="Freeform 10"/>
          <p:cNvSpPr/>
          <p:nvPr/>
        </p:nvSpPr>
        <p:spPr>
          <a:xfrm>
            <a:off x="1072661" y="1681280"/>
            <a:ext cx="2361583" cy="889032"/>
          </a:xfrm>
          <a:custGeom>
            <a:avLst/>
            <a:gdLst>
              <a:gd name="connsiteX0" fmla="*/ 0 w 2361583"/>
              <a:gd name="connsiteY0" fmla="*/ 0 h 1185376"/>
              <a:gd name="connsiteX1" fmla="*/ 556506 w 2361583"/>
              <a:gd name="connsiteY1" fmla="*/ 349588 h 1185376"/>
              <a:gd name="connsiteX2" fmla="*/ 1041665 w 2361583"/>
              <a:gd name="connsiteY2" fmla="*/ 684908 h 1185376"/>
              <a:gd name="connsiteX3" fmla="*/ 1391265 w 2361583"/>
              <a:gd name="connsiteY3" fmla="*/ 991690 h 1185376"/>
              <a:gd name="connsiteX4" fmla="*/ 1648114 w 2361583"/>
              <a:gd name="connsiteY4" fmla="*/ 1120110 h 1185376"/>
              <a:gd name="connsiteX5" fmla="*/ 1904962 w 2361583"/>
              <a:gd name="connsiteY5" fmla="*/ 1170051 h 1185376"/>
              <a:gd name="connsiteX6" fmla="*/ 2168946 w 2361583"/>
              <a:gd name="connsiteY6" fmla="*/ 1184320 h 1185376"/>
              <a:gd name="connsiteX7" fmla="*/ 2361583 w 2361583"/>
              <a:gd name="connsiteY7" fmla="*/ 1184320 h 1185376"/>
              <a:gd name="connsiteX8" fmla="*/ 2361583 w 2361583"/>
              <a:gd name="connsiteY8" fmla="*/ 1184320 h 118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1583" h="1185376">
                <a:moveTo>
                  <a:pt x="0" y="0"/>
                </a:moveTo>
                <a:cubicBezTo>
                  <a:pt x="191447" y="117718"/>
                  <a:pt x="382895" y="235437"/>
                  <a:pt x="556506" y="349588"/>
                </a:cubicBezTo>
                <a:cubicBezTo>
                  <a:pt x="730117" y="463739"/>
                  <a:pt x="902539" y="577891"/>
                  <a:pt x="1041665" y="684908"/>
                </a:cubicBezTo>
                <a:cubicBezTo>
                  <a:pt x="1180791" y="791925"/>
                  <a:pt x="1290190" y="919156"/>
                  <a:pt x="1391265" y="991690"/>
                </a:cubicBezTo>
                <a:cubicBezTo>
                  <a:pt x="1492340" y="1064224"/>
                  <a:pt x="1562498" y="1090383"/>
                  <a:pt x="1648114" y="1120110"/>
                </a:cubicBezTo>
                <a:cubicBezTo>
                  <a:pt x="1733730" y="1149837"/>
                  <a:pt x="1818157" y="1159349"/>
                  <a:pt x="1904962" y="1170051"/>
                </a:cubicBezTo>
                <a:cubicBezTo>
                  <a:pt x="1991767" y="1180753"/>
                  <a:pt x="2092843" y="1181942"/>
                  <a:pt x="2168946" y="1184320"/>
                </a:cubicBezTo>
                <a:cubicBezTo>
                  <a:pt x="2245049" y="1186698"/>
                  <a:pt x="2361583" y="1184320"/>
                  <a:pt x="2361583" y="1184320"/>
                </a:cubicBezTo>
                <a:lnTo>
                  <a:pt x="2361583" y="1184320"/>
                </a:lnTo>
              </a:path>
            </a:pathLst>
          </a:custGeom>
          <a:ln w="12700" cmpd="sng">
            <a:solidFill>
              <a:srgbClr val="FFFFFF"/>
            </a:solidFill>
            <a:prstDash val="dash"/>
          </a:ln>
        </p:spPr>
        <p:txBody>
          <a:bodyPr vert="horz" wrap="square" lIns="91438" tIns="45719" rIns="91438" bIns="45719" numCol="1" rtlCol="0" anchor="t" anchorCtr="0" compatLnSpc="1">
            <a:prstTxWarp prst="textNoShape">
              <a:avLst/>
            </a:prstTxWarp>
          </a:bodyPr>
          <a:lstStyle/>
          <a:p>
            <a:pPr defTabSz="914378"/>
            <a:endParaRPr lang="en-US">
              <a:latin typeface="Arial" charset="0"/>
              <a:ea typeface="ＭＳ Ｐゴシック" charset="-128"/>
            </a:endParaRPr>
          </a:p>
        </p:txBody>
      </p:sp>
      <p:sp>
        <p:nvSpPr>
          <p:cNvPr id="12" name="Freeform 11"/>
          <p:cNvSpPr/>
          <p:nvPr/>
        </p:nvSpPr>
        <p:spPr>
          <a:xfrm>
            <a:off x="979906" y="1825755"/>
            <a:ext cx="2411526" cy="906238"/>
          </a:xfrm>
          <a:custGeom>
            <a:avLst/>
            <a:gdLst>
              <a:gd name="connsiteX0" fmla="*/ 0 w 2411526"/>
              <a:gd name="connsiteY0" fmla="*/ 0 h 1208317"/>
              <a:gd name="connsiteX1" fmla="*/ 385273 w 2411526"/>
              <a:gd name="connsiteY1" fmla="*/ 249706 h 1208317"/>
              <a:gd name="connsiteX2" fmla="*/ 713469 w 2411526"/>
              <a:gd name="connsiteY2" fmla="*/ 470875 h 1208317"/>
              <a:gd name="connsiteX3" fmla="*/ 1070203 w 2411526"/>
              <a:gd name="connsiteY3" fmla="*/ 741984 h 1208317"/>
              <a:gd name="connsiteX4" fmla="*/ 1334187 w 2411526"/>
              <a:gd name="connsiteY4" fmla="*/ 941749 h 1208317"/>
              <a:gd name="connsiteX5" fmla="*/ 1591036 w 2411526"/>
              <a:gd name="connsiteY5" fmla="*/ 1070169 h 1208317"/>
              <a:gd name="connsiteX6" fmla="*/ 1762269 w 2411526"/>
              <a:gd name="connsiteY6" fmla="*/ 1148648 h 1208317"/>
              <a:gd name="connsiteX7" fmla="*/ 2033387 w 2411526"/>
              <a:gd name="connsiteY7" fmla="*/ 1205724 h 1208317"/>
              <a:gd name="connsiteX8" fmla="*/ 2340179 w 2411526"/>
              <a:gd name="connsiteY8" fmla="*/ 1198590 h 1208317"/>
              <a:gd name="connsiteX9" fmla="*/ 2411526 w 2411526"/>
              <a:gd name="connsiteY9" fmla="*/ 1198590 h 120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1526" h="1208317">
                <a:moveTo>
                  <a:pt x="0" y="0"/>
                </a:moveTo>
                <a:lnTo>
                  <a:pt x="385273" y="249706"/>
                </a:lnTo>
                <a:cubicBezTo>
                  <a:pt x="504184" y="328185"/>
                  <a:pt x="599314" y="388829"/>
                  <a:pt x="713469" y="470875"/>
                </a:cubicBezTo>
                <a:cubicBezTo>
                  <a:pt x="827624" y="552921"/>
                  <a:pt x="1070203" y="741984"/>
                  <a:pt x="1070203" y="741984"/>
                </a:cubicBezTo>
                <a:cubicBezTo>
                  <a:pt x="1173656" y="820463"/>
                  <a:pt x="1247382" y="887052"/>
                  <a:pt x="1334187" y="941749"/>
                </a:cubicBezTo>
                <a:cubicBezTo>
                  <a:pt x="1420992" y="996446"/>
                  <a:pt x="1519689" y="1035686"/>
                  <a:pt x="1591036" y="1070169"/>
                </a:cubicBezTo>
                <a:cubicBezTo>
                  <a:pt x="1662383" y="1104652"/>
                  <a:pt x="1688544" y="1126056"/>
                  <a:pt x="1762269" y="1148648"/>
                </a:cubicBezTo>
                <a:cubicBezTo>
                  <a:pt x="1835994" y="1171240"/>
                  <a:pt x="1937069" y="1197400"/>
                  <a:pt x="2033387" y="1205724"/>
                </a:cubicBezTo>
                <a:cubicBezTo>
                  <a:pt x="2129705" y="1214048"/>
                  <a:pt x="2277156" y="1199779"/>
                  <a:pt x="2340179" y="1198590"/>
                </a:cubicBezTo>
                <a:cubicBezTo>
                  <a:pt x="2403202" y="1197401"/>
                  <a:pt x="2411526" y="1198590"/>
                  <a:pt x="2411526" y="1198590"/>
                </a:cubicBezTo>
              </a:path>
            </a:pathLst>
          </a:custGeom>
          <a:ln w="12700" cmpd="sng">
            <a:solidFill>
              <a:srgbClr val="FFFFFF"/>
            </a:solidFill>
            <a:prstDash val="dash"/>
          </a:ln>
        </p:spPr>
        <p:txBody>
          <a:bodyPr vert="horz" wrap="square" lIns="91438" tIns="45719" rIns="91438" bIns="45719" numCol="1" rtlCol="0" anchor="t" anchorCtr="0" compatLnSpc="1">
            <a:prstTxWarp prst="textNoShape">
              <a:avLst/>
            </a:prstTxWarp>
          </a:bodyPr>
          <a:lstStyle/>
          <a:p>
            <a:pPr defTabSz="914378"/>
            <a:endParaRPr lang="en-US">
              <a:latin typeface="Arial" charset="0"/>
              <a:ea typeface="ＭＳ Ｐゴシック" charset="-128"/>
            </a:endParaRPr>
          </a:p>
        </p:txBody>
      </p:sp>
      <p:pic>
        <p:nvPicPr>
          <p:cNvPr id="7" name="laser speckle pattern movie.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12"/>
          <a:srcRect r="18987"/>
          <a:stretch/>
        </p:blipFill>
        <p:spPr>
          <a:xfrm>
            <a:off x="727479" y="2316999"/>
            <a:ext cx="1261783" cy="984694"/>
          </a:xfrm>
          <a:prstGeom prst="rect">
            <a:avLst/>
          </a:prstGeom>
        </p:spPr>
      </p:pic>
      <p:sp>
        <p:nvSpPr>
          <p:cNvPr id="16" name="Rectangle 15"/>
          <p:cNvSpPr/>
          <p:nvPr/>
        </p:nvSpPr>
        <p:spPr bwMode="auto">
          <a:xfrm>
            <a:off x="269774" y="2809346"/>
            <a:ext cx="1862321" cy="244899"/>
          </a:xfrm>
          <a:prstGeom prst="rect">
            <a:avLst/>
          </a:prstGeom>
          <a:solidFill>
            <a:schemeClr val="accent2">
              <a:lumMod val="60000"/>
              <a:lumOff val="40000"/>
              <a:alpha val="40000"/>
            </a:schemeClr>
          </a:solidFill>
          <a:ln w="9525" cap="flat" cmpd="sng" algn="ctr">
            <a:noFill/>
            <a:prstDash val="solid"/>
            <a:round/>
            <a:headEnd type="none" w="med" len="med"/>
            <a:tailEnd type="none" w="med" len="med"/>
          </a:ln>
          <a:effectLst/>
          <a:scene3d>
            <a:camera prst="isometricLeftDown"/>
            <a:lightRig rig="threePt" dir="t"/>
          </a:scene3d>
          <a:extLst/>
        </p:spPr>
        <p:txBody>
          <a:bodyPr vert="horz" wrap="square" lIns="91438" tIns="45719" rIns="91438" bIns="45719" numCol="1" rtlCol="0" anchor="t" anchorCtr="0" compatLnSpc="1">
            <a:prstTxWarp prst="textNoShape">
              <a:avLst/>
            </a:prstTxWarp>
          </a:bodyPr>
          <a:lstStyle/>
          <a:p>
            <a:pPr defTabSz="914378"/>
            <a:endParaRPr lang="en-US">
              <a:latin typeface="Arial" charset="0"/>
              <a:ea typeface="ＭＳ Ｐゴシック" charset="-128"/>
            </a:endParaRPr>
          </a:p>
        </p:txBody>
      </p:sp>
      <p:pic>
        <p:nvPicPr>
          <p:cNvPr id="6" name="laser speckle pattern movie.mov">
            <a:hlinkClick r:id="" action="ppaction://media"/>
          </p:cNvPr>
          <p:cNvPicPr>
            <a:picLocks noChangeAspect="1"/>
          </p:cNvPicPr>
          <p:nvPr>
            <a:videoFile r:link="rId4"/>
            <p:extLst>
              <p:ext uri="{DAA4B4D4-6D71-4841-9C94-3DE7FCFB9230}">
                <p14:media xmlns:p14="http://schemas.microsoft.com/office/powerpoint/2010/main" r:link="rId3"/>
              </p:ext>
            </p:extLst>
          </p:nvPr>
        </p:nvPicPr>
        <p:blipFill rotWithShape="1">
          <a:blip r:embed="rId13">
            <a:lum bright="13000" contrast="13000"/>
          </a:blip>
          <a:srcRect r="36281"/>
          <a:stretch/>
        </p:blipFill>
        <p:spPr>
          <a:xfrm>
            <a:off x="2784172" y="3990348"/>
            <a:ext cx="998493" cy="1044683"/>
          </a:xfrm>
          <a:prstGeom prst="rect">
            <a:avLst/>
          </a:prstGeom>
          <a:scene3d>
            <a:camera prst="isometricOffAxis2Left"/>
            <a:lightRig rig="threePt" dir="t"/>
          </a:scene3d>
        </p:spPr>
      </p:pic>
    </p:spTree>
    <p:extLst>
      <p:ext uri="{BB962C8B-B14F-4D97-AF65-F5344CB8AC3E}">
        <p14:creationId xmlns:p14="http://schemas.microsoft.com/office/powerpoint/2010/main" val="215949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4" fill="hold"/>
                                        <p:tgtEl>
                                          <p:spTgt spid="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remove"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remove"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141106143106_CMP.avi">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5"/>
          <a:srcRect r="12128"/>
          <a:stretch/>
        </p:blipFill>
        <p:spPr>
          <a:xfrm>
            <a:off x="2720660" y="3857577"/>
            <a:ext cx="3736281" cy="2129800"/>
          </a:xfrm>
        </p:spPr>
      </p:pic>
      <p:pic>
        <p:nvPicPr>
          <p:cNvPr id="7" name="Content Placeholder 4"/>
          <p:cNvPicPr>
            <a:picLocks noGrp="1" noChangeAspect="1"/>
          </p:cNvPicPr>
          <p:nvPr>
            <p:ph sz="half" idx="1"/>
          </p:nvPr>
        </p:nvPicPr>
        <p:blipFill rotWithShape="1">
          <a:blip r:embed="rId6" cstate="print">
            <a:extLst>
              <a:ext uri="{BEBA8EAE-BF5A-486C-A8C5-ECC9F3942E4B}">
                <a14:imgProps xmlns:a14="http://schemas.microsoft.com/office/drawing/2010/main">
                  <a14:imgLayer r:embed="rId7">
                    <a14:imgEffect>
                      <a14:brightnessContrast contrast="54000"/>
                    </a14:imgEffect>
                  </a14:imgLayer>
                </a14:imgProps>
              </a:ext>
              <a:ext uri="{28A0092B-C50C-407E-A947-70E740481C1C}">
                <a14:useLocalDpi xmlns:a14="http://schemas.microsoft.com/office/drawing/2010/main" val="0"/>
              </a:ext>
            </a:extLst>
          </a:blip>
          <a:srcRect l="15928" t="25250" r="9609" b="27866"/>
          <a:stretch/>
        </p:blipFill>
        <p:spPr>
          <a:xfrm>
            <a:off x="2730268" y="1774048"/>
            <a:ext cx="3729656" cy="2033333"/>
          </a:xfrm>
        </p:spPr>
      </p:pic>
      <p:sp>
        <p:nvSpPr>
          <p:cNvPr id="2" name="TextBox 1"/>
          <p:cNvSpPr txBox="1"/>
          <p:nvPr/>
        </p:nvSpPr>
        <p:spPr>
          <a:xfrm>
            <a:off x="-74704" y="381000"/>
            <a:ext cx="9300407" cy="954107"/>
          </a:xfrm>
          <a:prstGeom prst="rect">
            <a:avLst/>
          </a:prstGeom>
          <a:noFill/>
        </p:spPr>
        <p:txBody>
          <a:bodyPr wrap="square" rtlCol="0">
            <a:spAutoFit/>
          </a:bodyPr>
          <a:lstStyle/>
          <a:p>
            <a:pPr algn="ctr"/>
            <a:r>
              <a:rPr lang="en-US" sz="2800" dirty="0">
                <a:solidFill>
                  <a:schemeClr val="bg1"/>
                </a:solidFill>
              </a:rPr>
              <a:t>Acute </a:t>
            </a:r>
            <a:r>
              <a:rPr lang="en-US" sz="2800" dirty="0" err="1">
                <a:solidFill>
                  <a:schemeClr val="bg1"/>
                </a:solidFill>
              </a:rPr>
              <a:t>Arteritic</a:t>
            </a:r>
            <a:r>
              <a:rPr lang="en-US" sz="2800" dirty="0">
                <a:solidFill>
                  <a:schemeClr val="bg1"/>
                </a:solidFill>
              </a:rPr>
              <a:t> Ischemic Optic Neuropathy Due to</a:t>
            </a:r>
          </a:p>
          <a:p>
            <a:pPr algn="ctr"/>
            <a:r>
              <a:rPr lang="en-US" sz="2800" dirty="0">
                <a:solidFill>
                  <a:schemeClr val="bg1"/>
                </a:solidFill>
              </a:rPr>
              <a:t>Temporal Arteritis – Lateral Posterior </a:t>
            </a:r>
            <a:r>
              <a:rPr lang="en-US" sz="2800" dirty="0" err="1">
                <a:solidFill>
                  <a:schemeClr val="bg1"/>
                </a:solidFill>
              </a:rPr>
              <a:t>Ciliary</a:t>
            </a:r>
            <a:r>
              <a:rPr lang="en-US" sz="2800" dirty="0">
                <a:solidFill>
                  <a:schemeClr val="bg1"/>
                </a:solidFill>
              </a:rPr>
              <a:t> Artery Occlusion</a:t>
            </a:r>
          </a:p>
        </p:txBody>
      </p:sp>
    </p:spTree>
    <p:extLst>
      <p:ext uri="{BB962C8B-B14F-4D97-AF65-F5344CB8AC3E}">
        <p14:creationId xmlns:p14="http://schemas.microsoft.com/office/powerpoint/2010/main" val="36686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4B63E834-F4FF-5741-A9CE-FEBF17ACAED7}"/>
              </a:ext>
            </a:extLst>
          </p:cNvPr>
          <p:cNvGrpSpPr/>
          <p:nvPr/>
        </p:nvGrpSpPr>
        <p:grpSpPr>
          <a:xfrm>
            <a:off x="478049" y="1522371"/>
            <a:ext cx="8083742" cy="4464374"/>
            <a:chOff x="194477" y="715371"/>
            <a:chExt cx="10778323" cy="5952499"/>
          </a:xfrm>
        </p:grpSpPr>
        <p:grpSp>
          <p:nvGrpSpPr>
            <p:cNvPr id="134" name="Group 133">
              <a:extLst>
                <a:ext uri="{FF2B5EF4-FFF2-40B4-BE49-F238E27FC236}">
                  <a16:creationId xmlns:a16="http://schemas.microsoft.com/office/drawing/2014/main" id="{70CD418C-C4C0-594E-AF84-FBE49AC120E6}"/>
                </a:ext>
              </a:extLst>
            </p:cNvPr>
            <p:cNvGrpSpPr/>
            <p:nvPr/>
          </p:nvGrpSpPr>
          <p:grpSpPr>
            <a:xfrm>
              <a:off x="194477" y="715371"/>
              <a:ext cx="10778323" cy="5952499"/>
              <a:chOff x="194477" y="285755"/>
              <a:chExt cx="11556238" cy="6382115"/>
            </a:xfrm>
          </p:grpSpPr>
          <p:grpSp>
            <p:nvGrpSpPr>
              <p:cNvPr id="122" name="Group 121">
                <a:extLst>
                  <a:ext uri="{FF2B5EF4-FFF2-40B4-BE49-F238E27FC236}">
                    <a16:creationId xmlns:a16="http://schemas.microsoft.com/office/drawing/2014/main" id="{9659AFC1-95EB-1C45-92E9-D35D5B715744}"/>
                  </a:ext>
                </a:extLst>
              </p:cNvPr>
              <p:cNvGrpSpPr/>
              <p:nvPr/>
            </p:nvGrpSpPr>
            <p:grpSpPr>
              <a:xfrm>
                <a:off x="194477" y="285755"/>
                <a:ext cx="11495566" cy="4380520"/>
                <a:chOff x="23555228" y="15657184"/>
                <a:chExt cx="8071269" cy="2681547"/>
              </a:xfrm>
            </p:grpSpPr>
            <p:pic>
              <p:nvPicPr>
                <p:cNvPr id="123" name="Picture 122" descr="65-58709-9_20150616151433_PrNum_141_OD.bmp">
                  <a:extLst>
                    <a:ext uri="{FF2B5EF4-FFF2-40B4-BE49-F238E27FC236}">
                      <a16:creationId xmlns:a16="http://schemas.microsoft.com/office/drawing/2014/main" id="{00710852-88A4-A84B-9C56-EAA596242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5228" y="15657184"/>
                  <a:ext cx="2699179" cy="1333712"/>
                </a:xfrm>
                <a:prstGeom prst="rect">
                  <a:avLst/>
                </a:prstGeom>
              </p:spPr>
            </p:pic>
            <p:pic>
              <p:nvPicPr>
                <p:cNvPr id="124" name="Picture 123" descr="09-22696-6_20151028162907_PrNum_190_OD.bmp">
                  <a:extLst>
                    <a:ext uri="{FF2B5EF4-FFF2-40B4-BE49-F238E27FC236}">
                      <a16:creationId xmlns:a16="http://schemas.microsoft.com/office/drawing/2014/main" id="{C181310E-0566-944F-BD91-2FCABFFB5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5228" y="16990897"/>
                  <a:ext cx="2718822" cy="1343418"/>
                </a:xfrm>
                <a:prstGeom prst="rect">
                  <a:avLst/>
                </a:prstGeom>
              </p:spPr>
            </p:pic>
            <p:pic>
              <p:nvPicPr>
                <p:cNvPr id="125" name="Picture 124" descr="01720090_20160223155005_PrNum_215_OD.bmp">
                  <a:extLst>
                    <a:ext uri="{FF2B5EF4-FFF2-40B4-BE49-F238E27FC236}">
                      <a16:creationId xmlns:a16="http://schemas.microsoft.com/office/drawing/2014/main" id="{69C37956-47A0-0E40-806F-52B6FC2AD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07675" y="15703564"/>
                  <a:ext cx="2708999" cy="1338564"/>
                </a:xfrm>
                <a:prstGeom prst="rect">
                  <a:avLst/>
                </a:prstGeom>
              </p:spPr>
            </p:pic>
            <p:pic>
              <p:nvPicPr>
                <p:cNvPr id="126" name="Picture 125" descr="76-14016-9_20141106143027_PrNum_087_OD.bmp">
                  <a:extLst>
                    <a:ext uri="{FF2B5EF4-FFF2-40B4-BE49-F238E27FC236}">
                      <a16:creationId xmlns:a16="http://schemas.microsoft.com/office/drawing/2014/main" id="{B9C2280D-BC51-154A-85B9-62F3CEFF5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2852" y="15685135"/>
                  <a:ext cx="2709000" cy="1338565"/>
                </a:xfrm>
                <a:prstGeom prst="rect">
                  <a:avLst/>
                </a:prstGeom>
              </p:spPr>
            </p:pic>
            <p:pic>
              <p:nvPicPr>
                <p:cNvPr id="127" name="Picture 126" descr="63621419_20151210111749_PrNum_200_OD.bmp">
                  <a:extLst>
                    <a:ext uri="{FF2B5EF4-FFF2-40B4-BE49-F238E27FC236}">
                      <a16:creationId xmlns:a16="http://schemas.microsoft.com/office/drawing/2014/main" id="{69E00B18-BB33-2142-8636-8CD48AE3D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54407" y="17000166"/>
                  <a:ext cx="2709000" cy="1338565"/>
                </a:xfrm>
                <a:prstGeom prst="rect">
                  <a:avLst/>
                </a:prstGeom>
              </p:spPr>
            </p:pic>
            <p:pic>
              <p:nvPicPr>
                <p:cNvPr id="128" name="Picture 127" descr="98852037_20160225161711_PrNum_217_OS.bmp">
                  <a:extLst>
                    <a:ext uri="{FF2B5EF4-FFF2-40B4-BE49-F238E27FC236}">
                      <a16:creationId xmlns:a16="http://schemas.microsoft.com/office/drawing/2014/main" id="{931B0126-99B0-FA4E-88C9-B0E7326682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07675" y="16976884"/>
                  <a:ext cx="2718822" cy="1343418"/>
                </a:xfrm>
                <a:prstGeom prst="rect">
                  <a:avLst/>
                </a:prstGeom>
              </p:spPr>
            </p:pic>
          </p:grpSp>
          <p:pic>
            <p:nvPicPr>
              <p:cNvPr id="129" name="Picture 128" descr="65-58709-9_20150616152924_PrNum_141_OS.bmp">
                <a:extLst>
                  <a:ext uri="{FF2B5EF4-FFF2-40B4-BE49-F238E27FC236}">
                    <a16:creationId xmlns:a16="http://schemas.microsoft.com/office/drawing/2014/main" id="{BF146F25-4381-0149-ADCB-1409A110D7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477" y="4702487"/>
                <a:ext cx="3872303" cy="1940957"/>
              </a:xfrm>
              <a:prstGeom prst="rect">
                <a:avLst/>
              </a:prstGeom>
            </p:spPr>
          </p:pic>
          <p:pic>
            <p:nvPicPr>
              <p:cNvPr id="131" name="Picture 130" descr="63621419_20151210112312_PrNum_200_OS.bmp">
                <a:extLst>
                  <a:ext uri="{FF2B5EF4-FFF2-40B4-BE49-F238E27FC236}">
                    <a16:creationId xmlns:a16="http://schemas.microsoft.com/office/drawing/2014/main" id="{A68EE2E1-BA0D-F647-9277-441AD34761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6588" y="4695274"/>
                <a:ext cx="3858314" cy="1965946"/>
              </a:xfrm>
              <a:prstGeom prst="rect">
                <a:avLst/>
              </a:prstGeom>
            </p:spPr>
          </p:pic>
          <p:pic>
            <p:nvPicPr>
              <p:cNvPr id="132" name="Picture 131" descr="71-26331-9_20140918150119_PrNum_070_OD.bmp">
                <a:extLst>
                  <a:ext uri="{FF2B5EF4-FFF2-40B4-BE49-F238E27FC236}">
                    <a16:creationId xmlns:a16="http://schemas.microsoft.com/office/drawing/2014/main" id="{FDC4074A-5A51-DE45-AC10-A4EDC6A73A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8891" y="4678060"/>
                <a:ext cx="3841824" cy="1989810"/>
              </a:xfrm>
              <a:prstGeom prst="rect">
                <a:avLst/>
              </a:prstGeom>
            </p:spPr>
          </p:pic>
        </p:grpSp>
        <p:pic>
          <p:nvPicPr>
            <p:cNvPr id="133" name="Picture 132" descr="76-19325-3_20150827112412_PrNum_175_OD.bmp">
              <a:extLst>
                <a:ext uri="{FF2B5EF4-FFF2-40B4-BE49-F238E27FC236}">
                  <a16:creationId xmlns:a16="http://schemas.microsoft.com/office/drawing/2014/main" id="{B924A795-CB63-3548-B375-8C0281372F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8865" y="2754385"/>
              <a:ext cx="3631010" cy="2091960"/>
            </a:xfrm>
            <a:prstGeom prst="rect">
              <a:avLst/>
            </a:prstGeom>
          </p:spPr>
        </p:pic>
      </p:grpSp>
      <p:sp>
        <p:nvSpPr>
          <p:cNvPr id="136" name="TextBox 135">
            <a:extLst>
              <a:ext uri="{FF2B5EF4-FFF2-40B4-BE49-F238E27FC236}">
                <a16:creationId xmlns:a16="http://schemas.microsoft.com/office/drawing/2014/main" id="{271D1EC6-7D00-A245-B527-9265597DA5C5}"/>
              </a:ext>
            </a:extLst>
          </p:cNvPr>
          <p:cNvSpPr txBox="1"/>
          <p:nvPr/>
        </p:nvSpPr>
        <p:spPr>
          <a:xfrm>
            <a:off x="922124" y="800546"/>
            <a:ext cx="7295697" cy="769441"/>
          </a:xfrm>
          <a:prstGeom prst="rect">
            <a:avLst/>
          </a:prstGeom>
          <a:noFill/>
        </p:spPr>
        <p:txBody>
          <a:bodyPr wrap="square" rtlCol="0">
            <a:spAutoFit/>
          </a:bodyPr>
          <a:lstStyle/>
          <a:p>
            <a:pPr algn="ctr"/>
            <a:r>
              <a:rPr lang="en-US" sz="4400" dirty="0">
                <a:solidFill>
                  <a:schemeClr val="bg1"/>
                </a:solidFill>
              </a:rPr>
              <a:t>Acute Arteritic AION Eyes</a:t>
            </a:r>
          </a:p>
        </p:txBody>
      </p:sp>
    </p:spTree>
    <p:extLst>
      <p:ext uri="{BB962C8B-B14F-4D97-AF65-F5344CB8AC3E}">
        <p14:creationId xmlns:p14="http://schemas.microsoft.com/office/powerpoint/2010/main" val="3280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defRPr/>
            </a:pPr>
            <a:r>
              <a:rPr lang="en-US" sz="6600" b="0">
                <a:cs typeface="+mj-cs"/>
              </a:rPr>
              <a:t>Giant Cell Arteritis</a:t>
            </a:r>
            <a:br>
              <a:rPr lang="en-US" sz="6600" b="0">
                <a:cs typeface="+mj-cs"/>
              </a:rPr>
            </a:br>
            <a:r>
              <a:rPr lang="en-US" sz="5400" b="0">
                <a:solidFill>
                  <a:schemeClr val="bg1"/>
                </a:solidFill>
                <a:cs typeface="+mj-cs"/>
              </a:rPr>
              <a:t>Cause of Visual Loss</a:t>
            </a:r>
          </a:p>
        </p:txBody>
      </p:sp>
      <p:sp>
        <p:nvSpPr>
          <p:cNvPr id="69635" name="Rectangle 3"/>
          <p:cNvSpPr>
            <a:spLocks noGrp="1" noChangeArrowheads="1"/>
          </p:cNvSpPr>
          <p:nvPr>
            <p:ph type="body" idx="1"/>
          </p:nvPr>
        </p:nvSpPr>
        <p:spPr>
          <a:xfrm>
            <a:off x="533400" y="2514600"/>
            <a:ext cx="8153400" cy="4114800"/>
          </a:xfrm>
        </p:spPr>
        <p:txBody>
          <a:bodyPr/>
          <a:lstStyle/>
          <a:p>
            <a:pPr algn="ctr">
              <a:buFontTx/>
              <a:buNone/>
              <a:defRPr/>
            </a:pPr>
            <a:r>
              <a:rPr lang="en-US" sz="4800" b="1">
                <a:solidFill>
                  <a:srgbClr val="FFFF00"/>
                </a:solidFill>
                <a:cs typeface="+mn-cs"/>
              </a:rPr>
              <a:t>Anterior Ischemic Optic Neuropathy (AION) </a:t>
            </a:r>
            <a:br>
              <a:rPr lang="en-US" sz="4800" b="1">
                <a:solidFill>
                  <a:srgbClr val="FFFF00"/>
                </a:solidFill>
                <a:cs typeface="+mn-cs"/>
              </a:rPr>
            </a:br>
            <a:br>
              <a:rPr lang="en-US" sz="3600" b="1">
                <a:solidFill>
                  <a:srgbClr val="FFFF00"/>
                </a:solidFill>
                <a:cs typeface="+mn-cs"/>
              </a:rPr>
            </a:br>
            <a:r>
              <a:rPr lang="en-US" sz="3600" b="1">
                <a:solidFill>
                  <a:srgbClr val="FFFF00"/>
                </a:solidFill>
                <a:cs typeface="+mn-cs"/>
              </a:rPr>
              <a:t>= infarct of the optic nerve head due to occlusion of the posterior ciliary artery</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Weber 8-26-04 OD"/>
          <p:cNvPicPr>
            <a:picLocks noChangeAspect="1" noChangeArrowheads="1"/>
          </p:cNvPicPr>
          <p:nvPr/>
        </p:nvPicPr>
        <p:blipFill>
          <a:blip r:embed="rId4">
            <a:lum bright="24000" contrast="12000"/>
            <a:extLst>
              <a:ext uri="{28A0092B-C50C-407E-A947-70E740481C1C}">
                <a14:useLocalDpi xmlns:a14="http://schemas.microsoft.com/office/drawing/2010/main" val="0"/>
              </a:ext>
            </a:extLst>
          </a:blip>
          <a:srcRect l="6731" r="6731"/>
          <a:stretch>
            <a:fillRect/>
          </a:stretch>
        </p:blipFill>
        <p:spPr bwMode="auto">
          <a:xfrm>
            <a:off x="1524000" y="827088"/>
            <a:ext cx="6019800" cy="595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3" name="Text Box 5"/>
          <p:cNvSpPr txBox="1">
            <a:spLocks noChangeArrowheads="1"/>
          </p:cNvSpPr>
          <p:nvPr/>
        </p:nvSpPr>
        <p:spPr bwMode="auto">
          <a:xfrm>
            <a:off x="1676400" y="0"/>
            <a:ext cx="5821363"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solidFill>
                  <a:srgbClr val="FFFF00"/>
                </a:solidFill>
                <a:cs typeface="+mn-cs"/>
              </a:rPr>
              <a:t>Acute Anterior Ischemic Optic Neuropathy</a:t>
            </a:r>
          </a:p>
          <a:p>
            <a:pPr algn="ctr">
              <a:defRPr/>
            </a:pPr>
            <a:r>
              <a:rPr lang="en-US" b="1">
                <a:solidFill>
                  <a:srgbClr val="FFFF00"/>
                </a:solidFill>
                <a:cs typeface="+mn-cs"/>
              </a:rPr>
              <a:t>Optic Disc Edema </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8" descr="schmidt 11-10-04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76600" cy="28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2" name="Text Box 6"/>
          <p:cNvSpPr txBox="1">
            <a:spLocks noChangeArrowheads="1"/>
          </p:cNvSpPr>
          <p:nvPr/>
        </p:nvSpPr>
        <p:spPr bwMode="auto">
          <a:xfrm>
            <a:off x="2362200" y="-46038"/>
            <a:ext cx="5554663" cy="1006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b="1">
                <a:solidFill>
                  <a:srgbClr val="FFFF00"/>
                </a:solidFill>
                <a:cs typeface="+mn-cs"/>
              </a:rPr>
              <a:t>Pallid (Pale) Optic Disc Edema</a:t>
            </a:r>
          </a:p>
          <a:p>
            <a:pPr algn="ctr">
              <a:defRPr/>
            </a:pPr>
            <a:r>
              <a:rPr lang="en-US" sz="2800" b="1">
                <a:solidFill>
                  <a:srgbClr val="FFFF00"/>
                </a:solidFill>
                <a:cs typeface="+mn-cs"/>
              </a:rPr>
              <a:t>=Optic Nerve Head Infarction </a:t>
            </a:r>
          </a:p>
        </p:txBody>
      </p:sp>
      <p:pic>
        <p:nvPicPr>
          <p:cNvPr id="45059" name="Picture 10" descr="schmidt 11-17-04 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278063"/>
            <a:ext cx="3124200" cy="267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0" name="Picture 11" descr="scmidt 12-16-04OS"/>
          <p:cNvPicPr>
            <a:picLocks noChangeAspect="1" noChangeArrowheads="1"/>
          </p:cNvPicPr>
          <p:nvPr/>
        </p:nvPicPr>
        <p:blipFill>
          <a:blip r:embed="rId6">
            <a:extLst>
              <a:ext uri="{28A0092B-C50C-407E-A947-70E740481C1C}">
                <a14:useLocalDpi xmlns:a14="http://schemas.microsoft.com/office/drawing/2010/main" val="0"/>
              </a:ext>
            </a:extLst>
          </a:blip>
          <a:srcRect l="4651" r="6976"/>
          <a:stretch>
            <a:fillRect/>
          </a:stretch>
        </p:blipFill>
        <p:spPr bwMode="auto">
          <a:xfrm>
            <a:off x="6096000" y="4052888"/>
            <a:ext cx="2895600" cy="280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9" name="Rectangle 13"/>
          <p:cNvSpPr>
            <a:spLocks noChangeArrowheads="1"/>
          </p:cNvSpPr>
          <p:nvPr/>
        </p:nvSpPr>
        <p:spPr bwMode="auto">
          <a:xfrm>
            <a:off x="2743200" y="4876800"/>
            <a:ext cx="1524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030" name="Rectangle 14"/>
          <p:cNvSpPr>
            <a:spLocks noChangeArrowheads="1"/>
          </p:cNvSpPr>
          <p:nvPr/>
        </p:nvSpPr>
        <p:spPr bwMode="auto">
          <a:xfrm>
            <a:off x="3200400" y="4800600"/>
            <a:ext cx="1524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031" name="Rectangle 15"/>
          <p:cNvSpPr>
            <a:spLocks noChangeArrowheads="1"/>
          </p:cNvSpPr>
          <p:nvPr/>
        </p:nvSpPr>
        <p:spPr bwMode="auto">
          <a:xfrm>
            <a:off x="152400" y="3276600"/>
            <a:ext cx="152400" cy="152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6032" name="Text Box 16"/>
          <p:cNvSpPr txBox="1">
            <a:spLocks noChangeArrowheads="1"/>
          </p:cNvSpPr>
          <p:nvPr/>
        </p:nvSpPr>
        <p:spPr bwMode="auto">
          <a:xfrm>
            <a:off x="1295400" y="762000"/>
            <a:ext cx="1022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FF00"/>
                </a:solidFill>
                <a:cs typeface="+mn-cs"/>
              </a:rPr>
              <a:t>Acute </a:t>
            </a:r>
          </a:p>
        </p:txBody>
      </p:sp>
      <p:sp>
        <p:nvSpPr>
          <p:cNvPr id="86033" name="Text Box 17"/>
          <p:cNvSpPr txBox="1">
            <a:spLocks noChangeArrowheads="1"/>
          </p:cNvSpPr>
          <p:nvPr/>
        </p:nvSpPr>
        <p:spPr bwMode="auto">
          <a:xfrm>
            <a:off x="7010400" y="4267200"/>
            <a:ext cx="1192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FF00"/>
                </a:solidFill>
                <a:cs typeface="+mn-cs"/>
              </a:rPr>
              <a:t>6 weeks</a:t>
            </a:r>
          </a:p>
        </p:txBody>
      </p:sp>
      <p:sp>
        <p:nvSpPr>
          <p:cNvPr id="86034" name="Text Box 18"/>
          <p:cNvSpPr txBox="1">
            <a:spLocks noChangeArrowheads="1"/>
          </p:cNvSpPr>
          <p:nvPr/>
        </p:nvSpPr>
        <p:spPr bwMode="auto">
          <a:xfrm>
            <a:off x="4191000" y="2438400"/>
            <a:ext cx="12684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FF00"/>
                </a:solidFill>
                <a:cs typeface="+mn-cs"/>
              </a:rPr>
              <a:t>3 weeks </a:t>
            </a:r>
          </a:p>
        </p:txBody>
      </p:sp>
      <p:sp>
        <p:nvSpPr>
          <p:cNvPr id="86035" name="Text Box 19"/>
          <p:cNvSpPr txBox="1">
            <a:spLocks noChangeArrowheads="1"/>
          </p:cNvSpPr>
          <p:nvPr/>
        </p:nvSpPr>
        <p:spPr bwMode="auto">
          <a:xfrm>
            <a:off x="457200" y="5029200"/>
            <a:ext cx="4249738"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FF00"/>
                </a:solidFill>
                <a:cs typeface="+mn-cs"/>
              </a:rPr>
              <a:t>Optic nerve swelling</a:t>
            </a:r>
          </a:p>
          <a:p>
            <a:pPr>
              <a:defRPr/>
            </a:pPr>
            <a:r>
              <a:rPr lang="en-US" b="1">
                <a:solidFill>
                  <a:srgbClr val="FFFF00"/>
                </a:solidFill>
                <a:cs typeface="+mn-cs"/>
              </a:rPr>
              <a:t>goes away over time,</a:t>
            </a:r>
          </a:p>
          <a:p>
            <a:pPr>
              <a:defRPr/>
            </a:pPr>
            <a:r>
              <a:rPr lang="en-US" b="1">
                <a:solidFill>
                  <a:srgbClr val="FFFF00"/>
                </a:solidFill>
                <a:cs typeface="+mn-cs"/>
              </a:rPr>
              <a:t>but vision loss is permanent…. </a:t>
            </a:r>
          </a:p>
        </p:txBody>
      </p:sp>
      <p:sp>
        <p:nvSpPr>
          <p:cNvPr id="86036" name="Line 20"/>
          <p:cNvSpPr>
            <a:spLocks noChangeShapeType="1"/>
          </p:cNvSpPr>
          <p:nvPr/>
        </p:nvSpPr>
        <p:spPr bwMode="auto">
          <a:xfrm>
            <a:off x="1981200" y="3886200"/>
            <a:ext cx="3352800" cy="21336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6037" name="Text Box 21"/>
          <p:cNvSpPr txBox="1">
            <a:spLocks noChangeArrowheads="1"/>
          </p:cNvSpPr>
          <p:nvPr/>
        </p:nvSpPr>
        <p:spPr bwMode="auto">
          <a:xfrm>
            <a:off x="6477000" y="6396335"/>
            <a:ext cx="2287806" cy="461665"/>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err="1">
                <a:solidFill>
                  <a:schemeClr val="bg1"/>
                </a:solidFill>
                <a:cs typeface="+mn-cs"/>
              </a:rPr>
              <a:t>atrophy+cupping</a:t>
            </a:r>
            <a:endParaRPr lang="en-US" dirty="0">
              <a:solidFill>
                <a:schemeClr val="bg1"/>
              </a:solidFill>
              <a:cs typeface="+mn-cs"/>
            </a:endParaRPr>
          </a:p>
        </p:txBody>
      </p:sp>
      <p:sp>
        <p:nvSpPr>
          <p:cNvPr id="86038" name="Text Box 22"/>
          <p:cNvSpPr txBox="1">
            <a:spLocks noChangeArrowheads="1"/>
          </p:cNvSpPr>
          <p:nvPr/>
        </p:nvSpPr>
        <p:spPr bwMode="auto">
          <a:xfrm>
            <a:off x="1219200" y="3348335"/>
            <a:ext cx="1226618" cy="461665"/>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chemeClr val="bg1"/>
                </a:solidFill>
                <a:cs typeface="+mn-cs"/>
              </a:rPr>
              <a:t>swelling</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D"/>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t="18240" r="57143" b="13260"/>
          <a:stretch>
            <a:fillRect/>
          </a:stretch>
        </p:blipFill>
        <p:spPr bwMode="auto">
          <a:xfrm>
            <a:off x="457200" y="1905000"/>
            <a:ext cx="3886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6" name="Picture 3" descr="D"/>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l="54622" t="16995" b="14505"/>
          <a:stretch>
            <a:fillRect/>
          </a:stretch>
        </p:blipFill>
        <p:spPr bwMode="auto">
          <a:xfrm>
            <a:off x="4648200" y="1905000"/>
            <a:ext cx="41148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60325" y="206375"/>
            <a:ext cx="8994775" cy="1495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600" b="1">
                <a:solidFill>
                  <a:srgbClr val="FFFF00"/>
                </a:solidFill>
                <a:cs typeface="+mn-cs"/>
              </a:rPr>
              <a:t>Mapping of Visual Field Damage:</a:t>
            </a:r>
          </a:p>
          <a:p>
            <a:pPr algn="ctr">
              <a:defRPr/>
            </a:pPr>
            <a:r>
              <a:rPr lang="en-US" sz="2800" b="1">
                <a:solidFill>
                  <a:srgbClr val="FFFF00"/>
                </a:solidFill>
                <a:cs typeface="+mn-cs"/>
              </a:rPr>
              <a:t>Inferior or Superior Altitudinal Field Loss is Commonly a</a:t>
            </a:r>
          </a:p>
          <a:p>
            <a:pPr algn="ctr">
              <a:defRPr/>
            </a:pPr>
            <a:r>
              <a:rPr lang="en-US" sz="2800" b="1">
                <a:solidFill>
                  <a:srgbClr val="FFFF00"/>
                </a:solidFill>
                <a:cs typeface="+mn-cs"/>
              </a:rPr>
              <a:t>Result of Anterior Ischemic Optic Neuropathy</a:t>
            </a:r>
          </a:p>
        </p:txBody>
      </p:sp>
      <p:sp>
        <p:nvSpPr>
          <p:cNvPr id="5125" name="Text Box 5"/>
          <p:cNvSpPr txBox="1">
            <a:spLocks noChangeArrowheads="1"/>
          </p:cNvSpPr>
          <p:nvPr/>
        </p:nvSpPr>
        <p:spPr bwMode="auto">
          <a:xfrm>
            <a:off x="304800" y="6248400"/>
            <a:ext cx="8613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chemeClr val="bg1"/>
                </a:solidFill>
                <a:cs typeface="+mn-cs"/>
              </a:rPr>
              <a:t>Field of view of from the patient</a:t>
            </a:r>
            <a:r>
              <a:rPr lang="ja-JP" altLang="en-US">
                <a:solidFill>
                  <a:schemeClr val="bg1"/>
                </a:solidFill>
                <a:latin typeface="Arial"/>
                <a:cs typeface="+mn-cs"/>
              </a:rPr>
              <a:t>’</a:t>
            </a:r>
            <a:r>
              <a:rPr lang="en-US">
                <a:solidFill>
                  <a:schemeClr val="bg1"/>
                </a:solidFill>
                <a:cs typeface="+mn-cs"/>
              </a:rPr>
              <a:t>s perspective looking out into space</a:t>
            </a:r>
          </a:p>
        </p:txBody>
      </p:sp>
      <p:sp>
        <p:nvSpPr>
          <p:cNvPr id="5126" name="Text Box 6"/>
          <p:cNvSpPr txBox="1">
            <a:spLocks noChangeArrowheads="1"/>
          </p:cNvSpPr>
          <p:nvPr/>
        </p:nvSpPr>
        <p:spPr bwMode="auto">
          <a:xfrm>
            <a:off x="5181600" y="1981200"/>
            <a:ext cx="2889250" cy="457200"/>
          </a:xfrm>
          <a:prstGeom prst="rect">
            <a:avLst/>
          </a:prstGeom>
          <a:solidFill>
            <a:srgbClr val="FFFF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right eye field of view</a:t>
            </a:r>
          </a:p>
        </p:txBody>
      </p:sp>
      <p:sp>
        <p:nvSpPr>
          <p:cNvPr id="5127" name="Text Box 7"/>
          <p:cNvSpPr txBox="1">
            <a:spLocks noChangeArrowheads="1"/>
          </p:cNvSpPr>
          <p:nvPr/>
        </p:nvSpPr>
        <p:spPr bwMode="auto">
          <a:xfrm>
            <a:off x="920750" y="1981200"/>
            <a:ext cx="2719388" cy="457200"/>
          </a:xfrm>
          <a:prstGeom prst="rect">
            <a:avLst/>
          </a:prstGeom>
          <a:solidFill>
            <a:srgbClr val="FFFF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left eye field of view</a:t>
            </a:r>
          </a:p>
        </p:txBody>
      </p:sp>
      <p:sp>
        <p:nvSpPr>
          <p:cNvPr id="5128" name="Text Box 8"/>
          <p:cNvSpPr txBox="1">
            <a:spLocks noChangeArrowheads="1"/>
          </p:cNvSpPr>
          <p:nvPr/>
        </p:nvSpPr>
        <p:spPr bwMode="auto">
          <a:xfrm>
            <a:off x="762000" y="4648200"/>
            <a:ext cx="29130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cs typeface="+mn-cs"/>
              </a:rPr>
              <a:t>absent inferior visual field </a:t>
            </a:r>
          </a:p>
        </p:txBody>
      </p:sp>
      <p:sp>
        <p:nvSpPr>
          <p:cNvPr id="5130" name="Line 10"/>
          <p:cNvSpPr>
            <a:spLocks noChangeShapeType="1"/>
          </p:cNvSpPr>
          <p:nvPr/>
        </p:nvSpPr>
        <p:spPr bwMode="auto">
          <a:xfrm flipH="1" flipV="1">
            <a:off x="1371600" y="4114800"/>
            <a:ext cx="228600" cy="533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131" name="Line 11"/>
          <p:cNvSpPr>
            <a:spLocks noChangeShapeType="1"/>
          </p:cNvSpPr>
          <p:nvPr/>
        </p:nvSpPr>
        <p:spPr bwMode="auto">
          <a:xfrm flipV="1">
            <a:off x="2133600" y="4267200"/>
            <a:ext cx="0" cy="3810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132" name="Line 12"/>
          <p:cNvSpPr>
            <a:spLocks noChangeShapeType="1"/>
          </p:cNvSpPr>
          <p:nvPr/>
        </p:nvSpPr>
        <p:spPr bwMode="auto">
          <a:xfrm flipV="1">
            <a:off x="2819400" y="4191000"/>
            <a:ext cx="228600" cy="4572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133" name="Text Box 13"/>
          <p:cNvSpPr txBox="1">
            <a:spLocks noChangeArrowheads="1"/>
          </p:cNvSpPr>
          <p:nvPr/>
        </p:nvSpPr>
        <p:spPr bwMode="auto">
          <a:xfrm>
            <a:off x="4800600" y="5357813"/>
            <a:ext cx="17399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a:cs typeface="+mn-cs"/>
              </a:rPr>
              <a:t>large, bright spot</a:t>
            </a:r>
          </a:p>
          <a:p>
            <a:pPr algn="ctr">
              <a:defRPr/>
            </a:pPr>
            <a:r>
              <a:rPr lang="ja-JP" altLang="en-US" sz="1800">
                <a:latin typeface="Arial"/>
                <a:cs typeface="+mn-cs"/>
              </a:rPr>
              <a:t>“</a:t>
            </a:r>
            <a:r>
              <a:rPr lang="en-US" sz="1800">
                <a:cs typeface="+mn-cs"/>
              </a:rPr>
              <a:t>isopter</a:t>
            </a:r>
            <a:r>
              <a:rPr lang="ja-JP" altLang="en-US" sz="1800">
                <a:latin typeface="Arial"/>
                <a:cs typeface="+mn-cs"/>
              </a:rPr>
              <a:t>”</a:t>
            </a:r>
            <a:r>
              <a:rPr lang="en-US" sz="1800">
                <a:cs typeface="+mn-cs"/>
              </a:rPr>
              <a:t> </a:t>
            </a:r>
          </a:p>
        </p:txBody>
      </p:sp>
      <p:sp>
        <p:nvSpPr>
          <p:cNvPr id="5134" name="Line 14"/>
          <p:cNvSpPr>
            <a:spLocks noChangeShapeType="1"/>
          </p:cNvSpPr>
          <p:nvPr/>
        </p:nvSpPr>
        <p:spPr bwMode="auto">
          <a:xfrm flipV="1">
            <a:off x="6019800" y="5105400"/>
            <a:ext cx="533400" cy="304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135" name="Text Box 15"/>
          <p:cNvSpPr txBox="1">
            <a:spLocks noChangeArrowheads="1"/>
          </p:cNvSpPr>
          <p:nvPr/>
        </p:nvSpPr>
        <p:spPr bwMode="auto">
          <a:xfrm>
            <a:off x="6870700" y="2895600"/>
            <a:ext cx="15875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a:cs typeface="+mn-cs"/>
              </a:rPr>
              <a:t>small, dim spot</a:t>
            </a:r>
          </a:p>
          <a:p>
            <a:pPr algn="ctr">
              <a:defRPr/>
            </a:pPr>
            <a:r>
              <a:rPr lang="ja-JP" altLang="en-US" sz="1800">
                <a:latin typeface="Arial"/>
                <a:cs typeface="+mn-cs"/>
              </a:rPr>
              <a:t>“</a:t>
            </a:r>
            <a:r>
              <a:rPr lang="en-US" sz="1800">
                <a:cs typeface="+mn-cs"/>
              </a:rPr>
              <a:t>isopter</a:t>
            </a:r>
            <a:r>
              <a:rPr lang="ja-JP" altLang="en-US" sz="1800">
                <a:latin typeface="Arial"/>
                <a:cs typeface="+mn-cs"/>
              </a:rPr>
              <a:t>”</a:t>
            </a:r>
            <a:r>
              <a:rPr lang="en-US" sz="1800">
                <a:cs typeface="+mn-cs"/>
              </a:rPr>
              <a:t> </a:t>
            </a:r>
          </a:p>
        </p:txBody>
      </p:sp>
      <p:sp>
        <p:nvSpPr>
          <p:cNvPr id="5136" name="Line 16"/>
          <p:cNvSpPr>
            <a:spLocks noChangeShapeType="1"/>
          </p:cNvSpPr>
          <p:nvPr/>
        </p:nvSpPr>
        <p:spPr bwMode="auto">
          <a:xfrm flipH="1">
            <a:off x="6629400" y="3124200"/>
            <a:ext cx="228600" cy="1524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defRPr/>
            </a:pPr>
            <a:r>
              <a:rPr lang="en-US" sz="6600" b="0">
                <a:cs typeface="+mj-cs"/>
              </a:rPr>
              <a:t>Giant Cell Arteritis</a:t>
            </a:r>
            <a:endParaRPr lang="en-US">
              <a:cs typeface="+mj-cs"/>
            </a:endParaRPr>
          </a:p>
        </p:txBody>
      </p:sp>
      <p:sp>
        <p:nvSpPr>
          <p:cNvPr id="59395" name="Rectangle 3"/>
          <p:cNvSpPr>
            <a:spLocks noGrp="1" noChangeArrowheads="1"/>
          </p:cNvSpPr>
          <p:nvPr>
            <p:ph type="body" idx="4294967295"/>
          </p:nvPr>
        </p:nvSpPr>
        <p:spPr>
          <a:xfrm>
            <a:off x="228600" y="2362200"/>
            <a:ext cx="8915400" cy="2895600"/>
          </a:xfrm>
        </p:spPr>
        <p:txBody>
          <a:bodyPr/>
          <a:lstStyle/>
          <a:p>
            <a:pPr>
              <a:buFontTx/>
              <a:buNone/>
              <a:defRPr/>
            </a:pPr>
            <a:r>
              <a:rPr lang="en-US" sz="4400" b="1">
                <a:solidFill>
                  <a:schemeClr val="bg1"/>
                </a:solidFill>
                <a:cs typeface="+mn-cs"/>
              </a:rPr>
              <a:t>  When elderly people begin to fail mentally and physically this disorder should be one of the first to be considered</a:t>
            </a:r>
          </a:p>
          <a:p>
            <a:pPr>
              <a:defRPr/>
            </a:pPr>
            <a:endParaRPr lang="en-US" sz="4400" b="1">
              <a:solidFill>
                <a:schemeClr val="bg1"/>
              </a:solidFill>
              <a:cs typeface="+mn-cs"/>
            </a:endParaRPr>
          </a:p>
          <a:p>
            <a:pPr>
              <a:buFontTx/>
              <a:buNone/>
              <a:defRPr/>
            </a:pPr>
            <a:r>
              <a:rPr lang="en-US" sz="3600" b="1">
                <a:solidFill>
                  <a:schemeClr val="bg1"/>
                </a:solidFill>
                <a:cs typeface="+mn-cs"/>
              </a:rPr>
              <a:t>Pauley JW, Hughes JP: BMJ 1960, 2:1562</a:t>
            </a:r>
          </a:p>
        </p:txBody>
      </p:sp>
      <p:sp>
        <p:nvSpPr>
          <p:cNvPr id="59396" name="Line 4"/>
          <p:cNvSpPr>
            <a:spLocks noChangeShapeType="1"/>
          </p:cNvSpPr>
          <p:nvPr/>
        </p:nvSpPr>
        <p:spPr bwMode="auto">
          <a:xfrm>
            <a:off x="1066800" y="1905000"/>
            <a:ext cx="7162800" cy="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3" name="Object 2"/>
          <p:cNvGraphicFramePr>
            <a:graphicFrameLocks noChangeAspect="1"/>
          </p:cNvGraphicFramePr>
          <p:nvPr>
            <p:extLst>
              <p:ext uri="{D42A27DB-BD31-4B8C-83A1-F6EECF244321}">
                <p14:modId xmlns:p14="http://schemas.microsoft.com/office/powerpoint/2010/main" val="198615130"/>
              </p:ext>
            </p:extLst>
          </p:nvPr>
        </p:nvGraphicFramePr>
        <p:xfrm>
          <a:off x="304800" y="1676400"/>
          <a:ext cx="8458200" cy="4533900"/>
        </p:xfrm>
        <a:graphic>
          <a:graphicData uri="http://schemas.openxmlformats.org/presentationml/2006/ole">
            <mc:AlternateContent xmlns:mc="http://schemas.openxmlformats.org/markup-compatibility/2006">
              <mc:Choice xmlns:v="urn:schemas-microsoft-com:vml" Requires="v">
                <p:oleObj spid="_x0000_s49191" name="Image" r:id="rId5" imgW="11284151" imgH="6048712" progId="">
                  <p:embed/>
                </p:oleObj>
              </mc:Choice>
              <mc:Fallback>
                <p:oleObj name="Image" r:id="rId5" imgW="11284151" imgH="6048712" progId="">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676400"/>
                        <a:ext cx="8458200" cy="4533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7827" name="Text Box 3"/>
          <p:cNvSpPr txBox="1">
            <a:spLocks noChangeArrowheads="1"/>
          </p:cNvSpPr>
          <p:nvPr/>
        </p:nvSpPr>
        <p:spPr bwMode="auto">
          <a:xfrm>
            <a:off x="228600" y="273050"/>
            <a:ext cx="868680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4800" dirty="0">
                <a:solidFill>
                  <a:srgbClr val="FFFF00"/>
                </a:solidFill>
                <a:cs typeface="+mn-cs"/>
              </a:rPr>
              <a:t>Ocular Arterial Circulation</a:t>
            </a:r>
          </a:p>
        </p:txBody>
      </p:sp>
      <p:sp>
        <p:nvSpPr>
          <p:cNvPr id="77828" name="Line 4"/>
          <p:cNvSpPr>
            <a:spLocks noChangeShapeType="1"/>
          </p:cNvSpPr>
          <p:nvPr/>
        </p:nvSpPr>
        <p:spPr bwMode="auto">
          <a:xfrm flipH="1">
            <a:off x="4343400" y="4285190"/>
            <a:ext cx="571500" cy="900875"/>
          </a:xfrm>
          <a:prstGeom prst="line">
            <a:avLst/>
          </a:prstGeom>
          <a:noFill/>
          <a:ln w="57150">
            <a:solidFill>
              <a:schemeClr val="tx1"/>
            </a:solidFill>
            <a:round/>
            <a:headEnd type="triangle" w="med" len="med"/>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29" name="Text Box 5"/>
          <p:cNvSpPr txBox="1">
            <a:spLocks noChangeArrowheads="1"/>
          </p:cNvSpPr>
          <p:nvPr/>
        </p:nvSpPr>
        <p:spPr bwMode="auto">
          <a:xfrm>
            <a:off x="1504950" y="5063065"/>
            <a:ext cx="5180013" cy="1127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dirty="0">
                <a:cs typeface="+mn-cs"/>
              </a:rPr>
              <a:t>Posterior ciliary artery</a:t>
            </a:r>
          </a:p>
          <a:p>
            <a:pPr algn="ctr">
              <a:defRPr/>
            </a:pPr>
            <a:r>
              <a:rPr lang="en-US" b="1" dirty="0">
                <a:cs typeface="+mn-cs"/>
              </a:rPr>
              <a:t>supplies optic nerve head and choroid</a:t>
            </a:r>
          </a:p>
          <a:p>
            <a:pPr algn="ctr">
              <a:defRPr/>
            </a:pPr>
            <a:r>
              <a:rPr lang="en-US" sz="2000" b="1" dirty="0">
                <a:solidFill>
                  <a:schemeClr val="accent2"/>
                </a:solidFill>
                <a:cs typeface="+mn-cs"/>
              </a:rPr>
              <a:t>(this is what commonly gets occluded in GCA)</a:t>
            </a:r>
          </a:p>
        </p:txBody>
      </p:sp>
      <p:sp>
        <p:nvSpPr>
          <p:cNvPr id="77832" name="Text Box 8"/>
          <p:cNvSpPr txBox="1">
            <a:spLocks noChangeArrowheads="1"/>
          </p:cNvSpPr>
          <p:nvPr/>
        </p:nvSpPr>
        <p:spPr bwMode="auto">
          <a:xfrm>
            <a:off x="3048000" y="1752600"/>
            <a:ext cx="282575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cs typeface="+mn-cs"/>
              </a:rPr>
              <a:t>Muscular Artery</a:t>
            </a:r>
          </a:p>
          <a:p>
            <a:pPr algn="ctr">
              <a:defRPr/>
            </a:pPr>
            <a:r>
              <a:rPr lang="en-US" b="1">
                <a:cs typeface="+mn-cs"/>
              </a:rPr>
              <a:t>supplies eye muscles</a:t>
            </a:r>
          </a:p>
        </p:txBody>
      </p:sp>
      <p:sp>
        <p:nvSpPr>
          <p:cNvPr id="77833" name="Line 9"/>
          <p:cNvSpPr>
            <a:spLocks noChangeShapeType="1"/>
          </p:cNvSpPr>
          <p:nvPr/>
        </p:nvSpPr>
        <p:spPr bwMode="auto">
          <a:xfrm>
            <a:off x="4648200" y="2514600"/>
            <a:ext cx="457200" cy="3048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34" name="Text Box 10"/>
          <p:cNvSpPr txBox="1">
            <a:spLocks noChangeArrowheads="1"/>
          </p:cNvSpPr>
          <p:nvPr/>
        </p:nvSpPr>
        <p:spPr bwMode="auto">
          <a:xfrm>
            <a:off x="304800" y="3429000"/>
            <a:ext cx="1200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cs typeface="+mn-cs"/>
              </a:rPr>
              <a:t>Carotid</a:t>
            </a:r>
          </a:p>
        </p:txBody>
      </p:sp>
      <p:sp>
        <p:nvSpPr>
          <p:cNvPr id="9" name="Line 4">
            <a:extLst>
              <a:ext uri="{FF2B5EF4-FFF2-40B4-BE49-F238E27FC236}">
                <a16:creationId xmlns:a16="http://schemas.microsoft.com/office/drawing/2014/main" id="{45D02605-36AD-204A-9C8C-B2FEC8C30BED}"/>
              </a:ext>
            </a:extLst>
          </p:cNvPr>
          <p:cNvSpPr>
            <a:spLocks noChangeShapeType="1"/>
          </p:cNvSpPr>
          <p:nvPr/>
        </p:nvSpPr>
        <p:spPr bwMode="auto">
          <a:xfrm flipH="1">
            <a:off x="3505199" y="4429653"/>
            <a:ext cx="238125" cy="388938"/>
          </a:xfrm>
          <a:prstGeom prst="line">
            <a:avLst/>
          </a:prstGeom>
          <a:noFill/>
          <a:ln w="57150">
            <a:solidFill>
              <a:schemeClr val="tx1"/>
            </a:solidFill>
            <a:round/>
            <a:headEnd type="triangle" w="med" len="med"/>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 name="TextBox 2">
            <a:extLst>
              <a:ext uri="{FF2B5EF4-FFF2-40B4-BE49-F238E27FC236}">
                <a16:creationId xmlns:a16="http://schemas.microsoft.com/office/drawing/2014/main" id="{B3AA1FFA-616C-7441-9D3D-6AC429AC2BFE}"/>
              </a:ext>
            </a:extLst>
          </p:cNvPr>
          <p:cNvSpPr txBox="1"/>
          <p:nvPr/>
        </p:nvSpPr>
        <p:spPr>
          <a:xfrm>
            <a:off x="2371385" y="4705290"/>
            <a:ext cx="1972015" cy="400110"/>
          </a:xfrm>
          <a:prstGeom prst="rect">
            <a:avLst/>
          </a:prstGeom>
          <a:noFill/>
        </p:spPr>
        <p:txBody>
          <a:bodyPr wrap="none" rtlCol="0">
            <a:spAutoFit/>
          </a:bodyPr>
          <a:lstStyle/>
          <a:p>
            <a:r>
              <a:rPr lang="en-US" sz="2000" b="1" dirty="0"/>
              <a:t>common branch</a:t>
            </a:r>
          </a:p>
        </p:txBody>
      </p:sp>
      <p:sp>
        <p:nvSpPr>
          <p:cNvPr id="12" name="TextBox 11">
            <a:extLst>
              <a:ext uri="{FF2B5EF4-FFF2-40B4-BE49-F238E27FC236}">
                <a16:creationId xmlns:a16="http://schemas.microsoft.com/office/drawing/2014/main" id="{06F373A7-C8F6-004E-8802-978AE3D924B0}"/>
              </a:ext>
            </a:extLst>
          </p:cNvPr>
          <p:cNvSpPr txBox="1"/>
          <p:nvPr/>
        </p:nvSpPr>
        <p:spPr>
          <a:xfrm>
            <a:off x="421616" y="4343075"/>
            <a:ext cx="2169184" cy="400110"/>
          </a:xfrm>
          <a:prstGeom prst="rect">
            <a:avLst/>
          </a:prstGeom>
          <a:noFill/>
        </p:spPr>
        <p:txBody>
          <a:bodyPr wrap="none" rtlCol="0">
            <a:spAutoFit/>
          </a:bodyPr>
          <a:lstStyle/>
          <a:p>
            <a:r>
              <a:rPr lang="en-US" sz="2000" b="1" dirty="0"/>
              <a:t>ophthalmic artery</a:t>
            </a:r>
          </a:p>
        </p:txBody>
      </p:sp>
      <p:sp>
        <p:nvSpPr>
          <p:cNvPr id="13" name="Line 4">
            <a:extLst>
              <a:ext uri="{FF2B5EF4-FFF2-40B4-BE49-F238E27FC236}">
                <a16:creationId xmlns:a16="http://schemas.microsoft.com/office/drawing/2014/main" id="{D82EF4AD-097B-D04A-87CC-DB7567512529}"/>
              </a:ext>
            </a:extLst>
          </p:cNvPr>
          <p:cNvSpPr>
            <a:spLocks noChangeShapeType="1"/>
          </p:cNvSpPr>
          <p:nvPr/>
        </p:nvSpPr>
        <p:spPr bwMode="auto">
          <a:xfrm flipH="1">
            <a:off x="2271712" y="4040715"/>
            <a:ext cx="238125" cy="388938"/>
          </a:xfrm>
          <a:prstGeom prst="line">
            <a:avLst/>
          </a:prstGeom>
          <a:noFill/>
          <a:ln w="57150">
            <a:solidFill>
              <a:schemeClr val="tx1"/>
            </a:solidFill>
            <a:round/>
            <a:headEnd type="triangle" w="med" len="med"/>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 name="TextBox 13">
            <a:extLst>
              <a:ext uri="{FF2B5EF4-FFF2-40B4-BE49-F238E27FC236}">
                <a16:creationId xmlns:a16="http://schemas.microsoft.com/office/drawing/2014/main" id="{31466CE4-9FA6-EA49-8213-ABA59425B06C}"/>
              </a:ext>
            </a:extLst>
          </p:cNvPr>
          <p:cNvSpPr txBox="1"/>
          <p:nvPr/>
        </p:nvSpPr>
        <p:spPr>
          <a:xfrm>
            <a:off x="4191000" y="2982982"/>
            <a:ext cx="2125663" cy="707886"/>
          </a:xfrm>
          <a:prstGeom prst="rect">
            <a:avLst/>
          </a:prstGeom>
          <a:noFill/>
        </p:spPr>
        <p:txBody>
          <a:bodyPr wrap="square" rtlCol="0">
            <a:spAutoFit/>
          </a:bodyPr>
          <a:lstStyle/>
          <a:p>
            <a:pPr algn="ctr"/>
            <a:r>
              <a:rPr lang="en-US" sz="2000" b="1" dirty="0"/>
              <a:t>central</a:t>
            </a:r>
          </a:p>
          <a:p>
            <a:pPr algn="ctr"/>
            <a:r>
              <a:rPr lang="en-US" sz="2000" b="1" dirty="0"/>
              <a:t>retinal artery</a:t>
            </a:r>
          </a:p>
        </p:txBody>
      </p:sp>
      <p:sp>
        <p:nvSpPr>
          <p:cNvPr id="15" name="Line 4">
            <a:extLst>
              <a:ext uri="{FF2B5EF4-FFF2-40B4-BE49-F238E27FC236}">
                <a16:creationId xmlns:a16="http://schemas.microsoft.com/office/drawing/2014/main" id="{D5C01EE2-398E-3847-9919-449B26946E22}"/>
              </a:ext>
            </a:extLst>
          </p:cNvPr>
          <p:cNvSpPr>
            <a:spLocks noChangeShapeType="1"/>
          </p:cNvSpPr>
          <p:nvPr/>
        </p:nvSpPr>
        <p:spPr bwMode="auto">
          <a:xfrm flipV="1">
            <a:off x="4642856" y="3649532"/>
            <a:ext cx="295276" cy="615548"/>
          </a:xfrm>
          <a:prstGeom prst="line">
            <a:avLst/>
          </a:prstGeom>
          <a:noFill/>
          <a:ln w="57150">
            <a:solidFill>
              <a:schemeClr val="tx1"/>
            </a:solidFill>
            <a:round/>
            <a:headEnd type="triangle" w="med" len="med"/>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52400" y="76200"/>
            <a:ext cx="8839200" cy="1143000"/>
          </a:xfrm>
        </p:spPr>
        <p:txBody>
          <a:bodyPr/>
          <a:lstStyle/>
          <a:p>
            <a:pPr>
              <a:defRPr/>
            </a:pPr>
            <a:r>
              <a:rPr lang="en-US" sz="3600" dirty="0">
                <a:cs typeface="+mj-cs"/>
              </a:rPr>
              <a:t>Fluorescein Angiography of the Normal Eye</a:t>
            </a:r>
            <a:br>
              <a:rPr lang="en-US" sz="3600" dirty="0">
                <a:cs typeface="+mj-cs"/>
              </a:rPr>
            </a:br>
            <a:r>
              <a:rPr lang="en-US" sz="2800" dirty="0">
                <a:cs typeface="+mj-cs"/>
              </a:rPr>
              <a:t>video</a:t>
            </a:r>
            <a:endParaRPr lang="en-US" sz="4000" dirty="0">
              <a:cs typeface="+mj-cs"/>
            </a:endParaRPr>
          </a:p>
        </p:txBody>
      </p:sp>
      <p:pic>
        <p:nvPicPr>
          <p:cNvPr id="2" name="Videoangio.mpg">
            <a:hlinkClick r:id="" action="ppaction://media"/>
            <a:extLst>
              <a:ext uri="{FF2B5EF4-FFF2-40B4-BE49-F238E27FC236}">
                <a16:creationId xmlns:a16="http://schemas.microsoft.com/office/drawing/2014/main" id="{372AEC66-3839-FA47-B857-60D386A01CF9}"/>
              </a:ext>
            </a:extLst>
          </p:cNvPr>
          <p:cNvPicPr>
            <a:picLocks noChangeAspect="1"/>
          </p:cNvPicPr>
          <p:nvPr>
            <a:videoFile r:link="rId3"/>
            <p:extLst>
              <p:ext uri="{DAA4B4D4-6D71-4841-9C94-3DE7FCFB9230}">
                <p14:media xmlns:p14="http://schemas.microsoft.com/office/powerpoint/2010/main" r:link="rId2"/>
              </p:ext>
            </p:extLst>
          </p:nvPr>
        </p:nvPicPr>
        <p:blipFill>
          <a:blip r:embed="rId6"/>
          <a:stretch>
            <a:fillRect/>
          </a:stretch>
        </p:blipFill>
        <p:spPr>
          <a:xfrm>
            <a:off x="393700" y="1295400"/>
            <a:ext cx="8356600" cy="557106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7620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3600" b="1">
                <a:solidFill>
                  <a:srgbClr val="FFFF00"/>
                </a:solidFill>
                <a:cs typeface="+mn-cs"/>
              </a:rPr>
              <a:t>Fluorescein Angiography of the Arteritic Eye</a:t>
            </a:r>
            <a:br>
              <a:rPr lang="en-US" sz="3600" b="1">
                <a:solidFill>
                  <a:srgbClr val="FFFF00"/>
                </a:solidFill>
                <a:cs typeface="+mn-cs"/>
              </a:rPr>
            </a:br>
            <a:r>
              <a:rPr lang="en-US" sz="3600" b="1">
                <a:solidFill>
                  <a:srgbClr val="FFFF00"/>
                </a:solidFill>
                <a:cs typeface="+mn-cs"/>
              </a:rPr>
              <a:t> </a:t>
            </a:r>
            <a:r>
              <a:rPr lang="en-US" sz="3200" b="1">
                <a:solidFill>
                  <a:srgbClr val="FFFF00"/>
                </a:solidFill>
                <a:cs typeface="+mn-cs"/>
              </a:rPr>
              <a:t>video</a:t>
            </a:r>
          </a:p>
        </p:txBody>
      </p:sp>
      <p:pic>
        <p:nvPicPr>
          <p:cNvPr id="2" name="Patient.mpg">
            <a:hlinkClick r:id="" action="ppaction://media"/>
            <a:extLst>
              <a:ext uri="{FF2B5EF4-FFF2-40B4-BE49-F238E27FC236}">
                <a16:creationId xmlns:a16="http://schemas.microsoft.com/office/drawing/2014/main" id="{EA1B8C87-ECD6-504B-BBE7-65D96F2B52DF}"/>
              </a:ext>
            </a:extLst>
          </p:cNvPr>
          <p:cNvPicPr>
            <a:picLocks noChangeAspect="1"/>
          </p:cNvPicPr>
          <p:nvPr>
            <a:videoFile r:link="rId3"/>
            <p:extLst>
              <p:ext uri="{DAA4B4D4-6D71-4841-9C94-3DE7FCFB9230}">
                <p14:media xmlns:p14="http://schemas.microsoft.com/office/powerpoint/2010/main" r:link="rId2"/>
              </p:ext>
            </p:extLst>
          </p:nvPr>
        </p:nvPicPr>
        <p:blipFill>
          <a:blip r:embed="rId6"/>
          <a:stretch>
            <a:fillRect/>
          </a:stretch>
        </p:blipFill>
        <p:spPr>
          <a:xfrm>
            <a:off x="0" y="1371600"/>
            <a:ext cx="9144000" cy="6096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304800"/>
            <a:ext cx="8564563" cy="1143000"/>
          </a:xfrm>
        </p:spPr>
        <p:txBody>
          <a:bodyPr/>
          <a:lstStyle/>
          <a:p>
            <a:pPr>
              <a:defRPr/>
            </a:pPr>
            <a:r>
              <a:rPr lang="en-US" b="0">
                <a:cs typeface="+mj-cs"/>
              </a:rPr>
              <a:t>Fluorescein Angiography</a:t>
            </a:r>
            <a:br>
              <a:rPr lang="en-US">
                <a:cs typeface="+mj-cs"/>
              </a:rPr>
            </a:br>
            <a:r>
              <a:rPr lang="en-US" sz="4000" b="0">
                <a:cs typeface="+mj-cs"/>
              </a:rPr>
              <a:t>Choroidal filling is slowed or absent</a:t>
            </a:r>
            <a:endParaRPr lang="en-US">
              <a:cs typeface="+mj-cs"/>
            </a:endParaRPr>
          </a:p>
        </p:txBody>
      </p:sp>
      <p:pic>
        <p:nvPicPr>
          <p:cNvPr id="55298" name="Picture 3" descr="johnsonangio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4267200" cy="320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9" name="Picture 4" descr="johnsonangio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28800"/>
            <a:ext cx="4191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0" y="5181600"/>
            <a:ext cx="9144000" cy="161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a:solidFill>
                  <a:srgbClr val="FFFF00"/>
                </a:solidFill>
                <a:cs typeface="+mn-cs"/>
              </a:rPr>
              <a:t>Lateral Posterior Ciliary Artery Occlusion</a:t>
            </a:r>
          </a:p>
          <a:p>
            <a:pPr algn="ctr">
              <a:defRPr/>
            </a:pPr>
            <a:r>
              <a:rPr lang="en-US" sz="3200" b="1">
                <a:solidFill>
                  <a:srgbClr val="FFFF00"/>
                </a:solidFill>
                <a:cs typeface="+mn-cs"/>
              </a:rPr>
              <a:t>resulting in non-filling of choroidal sector, and very slowed filling in the remaining area of choroid </a:t>
            </a:r>
          </a:p>
        </p:txBody>
      </p:sp>
      <p:sp>
        <p:nvSpPr>
          <p:cNvPr id="76806" name="Text Box 6"/>
          <p:cNvSpPr txBox="1">
            <a:spLocks noChangeArrowheads="1"/>
          </p:cNvSpPr>
          <p:nvPr/>
        </p:nvSpPr>
        <p:spPr bwMode="auto">
          <a:xfrm>
            <a:off x="533400" y="3048000"/>
            <a:ext cx="1563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cs typeface="+mn-cs"/>
              </a:rPr>
              <a:t>Non filling</a:t>
            </a:r>
          </a:p>
        </p:txBody>
      </p:sp>
      <p:sp>
        <p:nvSpPr>
          <p:cNvPr id="76808" name="Text Box 8"/>
          <p:cNvSpPr txBox="1">
            <a:spLocks noChangeArrowheads="1"/>
          </p:cNvSpPr>
          <p:nvPr/>
        </p:nvSpPr>
        <p:spPr bwMode="auto">
          <a:xfrm>
            <a:off x="2895600" y="4419600"/>
            <a:ext cx="1647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cs typeface="+mn-cs"/>
              </a:rPr>
              <a:t>Slow filling</a:t>
            </a:r>
          </a:p>
        </p:txBody>
      </p:sp>
      <p:sp>
        <p:nvSpPr>
          <p:cNvPr id="76809" name="Text Box 9"/>
          <p:cNvSpPr txBox="1">
            <a:spLocks noChangeArrowheads="1"/>
          </p:cNvSpPr>
          <p:nvPr/>
        </p:nvSpPr>
        <p:spPr bwMode="auto">
          <a:xfrm>
            <a:off x="762000" y="1828800"/>
            <a:ext cx="34766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cs typeface="+mn-cs"/>
              </a:rPr>
              <a:t>15 seconds after injection</a:t>
            </a:r>
          </a:p>
        </p:txBody>
      </p:sp>
      <p:sp>
        <p:nvSpPr>
          <p:cNvPr id="76810" name="Text Box 10"/>
          <p:cNvSpPr txBox="1">
            <a:spLocks noChangeArrowheads="1"/>
          </p:cNvSpPr>
          <p:nvPr/>
        </p:nvSpPr>
        <p:spPr bwMode="auto">
          <a:xfrm>
            <a:off x="5029200" y="1828800"/>
            <a:ext cx="33242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cs typeface="+mn-cs"/>
              </a:rPr>
              <a:t>5 seconds after injection</a:t>
            </a:r>
          </a:p>
        </p:txBody>
      </p:sp>
      <p:sp>
        <p:nvSpPr>
          <p:cNvPr id="76812" name="Line 12"/>
          <p:cNvSpPr>
            <a:spLocks noChangeShapeType="1"/>
          </p:cNvSpPr>
          <p:nvPr/>
        </p:nvSpPr>
        <p:spPr bwMode="auto">
          <a:xfrm flipH="1" flipV="1">
            <a:off x="2971800" y="4114800"/>
            <a:ext cx="304800" cy="38100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6813" name="Line 13"/>
          <p:cNvSpPr>
            <a:spLocks noChangeShapeType="1"/>
          </p:cNvSpPr>
          <p:nvPr/>
        </p:nvSpPr>
        <p:spPr bwMode="auto">
          <a:xfrm flipV="1">
            <a:off x="3657600" y="4038600"/>
            <a:ext cx="76200" cy="38100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6814" name="Line 14"/>
          <p:cNvSpPr>
            <a:spLocks noChangeShapeType="1"/>
          </p:cNvSpPr>
          <p:nvPr/>
        </p:nvSpPr>
        <p:spPr bwMode="auto">
          <a:xfrm>
            <a:off x="1447800" y="3505200"/>
            <a:ext cx="228600" cy="38100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76815" name="Line 15"/>
          <p:cNvSpPr>
            <a:spLocks noChangeShapeType="1"/>
          </p:cNvSpPr>
          <p:nvPr/>
        </p:nvSpPr>
        <p:spPr bwMode="auto">
          <a:xfrm flipV="1">
            <a:off x="1447800" y="2667000"/>
            <a:ext cx="76200" cy="381000"/>
          </a:xfrm>
          <a:prstGeom prst="line">
            <a:avLst/>
          </a:prstGeom>
          <a:noFill/>
          <a:ln w="57150">
            <a:solidFill>
              <a:srgbClr val="FF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7" name="Picture 3" descr="johnsonangio3a">
            <a:extLst>
              <a:ext uri="{FF2B5EF4-FFF2-40B4-BE49-F238E27FC236}">
                <a16:creationId xmlns:a16="http://schemas.microsoft.com/office/drawing/2014/main" id="{97E7DF48-FF07-A843-B9F6-32595D2FF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971800"/>
            <a:ext cx="4419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36548" name="Picture 4" descr="Johnson OD">
            <a:extLst>
              <a:ext uri="{FF2B5EF4-FFF2-40B4-BE49-F238E27FC236}">
                <a16:creationId xmlns:a16="http://schemas.microsoft.com/office/drawing/2014/main" id="{D1EA167A-62A9-6E47-90C1-1151EADC2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71800"/>
            <a:ext cx="44196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36549" name="Text Box 5">
            <a:extLst>
              <a:ext uri="{FF2B5EF4-FFF2-40B4-BE49-F238E27FC236}">
                <a16:creationId xmlns:a16="http://schemas.microsoft.com/office/drawing/2014/main" id="{76EA7DEC-8AF8-5844-BFD6-0D230ACD7D84}"/>
              </a:ext>
            </a:extLst>
          </p:cNvPr>
          <p:cNvSpPr txBox="1">
            <a:spLocks noChangeArrowheads="1"/>
          </p:cNvSpPr>
          <p:nvPr/>
        </p:nvSpPr>
        <p:spPr bwMode="auto">
          <a:xfrm>
            <a:off x="5140325" y="1971675"/>
            <a:ext cx="3535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rgbClr val="FFFF00"/>
                </a:solidFill>
              </a:rPr>
              <a:t>MERG OD</a:t>
            </a:r>
          </a:p>
          <a:p>
            <a:pPr algn="ctr"/>
            <a:r>
              <a:rPr lang="en-US" altLang="en-US">
                <a:solidFill>
                  <a:srgbClr val="FFFF00"/>
                </a:solidFill>
              </a:rPr>
              <a:t>nasal field defect in signal</a:t>
            </a:r>
            <a:endParaRPr lang="en-US" altLang="en-US" sz="2800" b="0">
              <a:solidFill>
                <a:srgbClr val="FFFF00"/>
              </a:solidFill>
            </a:endParaRPr>
          </a:p>
        </p:txBody>
      </p:sp>
      <p:sp>
        <p:nvSpPr>
          <p:cNvPr id="236550" name="Text Box 6">
            <a:extLst>
              <a:ext uri="{FF2B5EF4-FFF2-40B4-BE49-F238E27FC236}">
                <a16:creationId xmlns:a16="http://schemas.microsoft.com/office/drawing/2014/main" id="{2521FF9A-3603-8047-9204-2FF28F6E1E96}"/>
              </a:ext>
            </a:extLst>
          </p:cNvPr>
          <p:cNvSpPr txBox="1">
            <a:spLocks noChangeArrowheads="1"/>
          </p:cNvSpPr>
          <p:nvPr/>
        </p:nvSpPr>
        <p:spPr bwMode="auto">
          <a:xfrm>
            <a:off x="0" y="1997075"/>
            <a:ext cx="43703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rgbClr val="FFFF00"/>
                </a:solidFill>
              </a:rPr>
              <a:t>Fluorescein angiography OD</a:t>
            </a:r>
          </a:p>
          <a:p>
            <a:pPr algn="ctr"/>
            <a:r>
              <a:rPr lang="en-US" altLang="en-US">
                <a:solidFill>
                  <a:srgbClr val="FFFF00"/>
                </a:solidFill>
              </a:rPr>
              <a:t>temporal choroidal filling defect</a:t>
            </a:r>
            <a:endParaRPr lang="en-US" altLang="en-US" sz="2800" b="0">
              <a:solidFill>
                <a:srgbClr val="FFFF00"/>
              </a:solidFill>
            </a:endParaRPr>
          </a:p>
        </p:txBody>
      </p:sp>
      <p:sp>
        <p:nvSpPr>
          <p:cNvPr id="236551" name="Text Box 7">
            <a:extLst>
              <a:ext uri="{FF2B5EF4-FFF2-40B4-BE49-F238E27FC236}">
                <a16:creationId xmlns:a16="http://schemas.microsoft.com/office/drawing/2014/main" id="{CE52885F-3263-AB40-8150-A854C8C9130B}"/>
              </a:ext>
            </a:extLst>
          </p:cNvPr>
          <p:cNvSpPr txBox="1">
            <a:spLocks noChangeArrowheads="1"/>
          </p:cNvSpPr>
          <p:nvPr/>
        </p:nvSpPr>
        <p:spPr bwMode="auto">
          <a:xfrm>
            <a:off x="1414737" y="225425"/>
            <a:ext cx="633199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4000" dirty="0" err="1">
                <a:solidFill>
                  <a:srgbClr val="FFFF00"/>
                </a:solidFill>
              </a:rPr>
              <a:t>Arteritic</a:t>
            </a:r>
            <a:r>
              <a:rPr lang="en-US" altLang="en-US" sz="4000" dirty="0">
                <a:solidFill>
                  <a:srgbClr val="FFFF00"/>
                </a:solidFill>
              </a:rPr>
              <a:t> AION </a:t>
            </a:r>
          </a:p>
          <a:p>
            <a:pPr algn="ctr"/>
            <a:r>
              <a:rPr lang="en-US" altLang="en-US" sz="3200" dirty="0">
                <a:solidFill>
                  <a:schemeClr val="bg1"/>
                </a:solidFill>
              </a:rPr>
              <a:t>Area of Choroidal Filling Defect</a:t>
            </a:r>
          </a:p>
          <a:p>
            <a:pPr algn="ctr"/>
            <a:r>
              <a:rPr lang="en-US" altLang="en-US" sz="3200" dirty="0">
                <a:solidFill>
                  <a:schemeClr val="bg1"/>
                </a:solidFill>
              </a:rPr>
              <a:t>Matches Area of MERG Field Defect</a:t>
            </a:r>
          </a:p>
        </p:txBody>
      </p:sp>
    </p:spTree>
    <p:extLst>
      <p:ext uri="{BB962C8B-B14F-4D97-AF65-F5344CB8AC3E}">
        <p14:creationId xmlns:p14="http://schemas.microsoft.com/office/powerpoint/2010/main" val="1498430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SchiedmanOD">
            <a:extLst>
              <a:ext uri="{FF2B5EF4-FFF2-40B4-BE49-F238E27FC236}">
                <a16:creationId xmlns:a16="http://schemas.microsoft.com/office/drawing/2014/main" id="{5275E5FC-4321-234C-A485-D088CC1CB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124200"/>
            <a:ext cx="4495800" cy="3382963"/>
          </a:xfrm>
          <a:prstGeom prst="rect">
            <a:avLst/>
          </a:prstGeom>
          <a:noFill/>
          <a:extLst>
            <a:ext uri="{909E8E84-426E-40DD-AFC4-6F175D3DCCD1}">
              <a14:hiddenFill xmlns:a14="http://schemas.microsoft.com/office/drawing/2010/main">
                <a:solidFill>
                  <a:srgbClr val="FFFFFF"/>
                </a:solidFill>
              </a14:hiddenFill>
            </a:ext>
          </a:extLst>
        </p:spPr>
      </p:pic>
      <p:pic>
        <p:nvPicPr>
          <p:cNvPr id="240643" name="Picture 3" descr="SchiedmanOS">
            <a:extLst>
              <a:ext uri="{FF2B5EF4-FFF2-40B4-BE49-F238E27FC236}">
                <a16:creationId xmlns:a16="http://schemas.microsoft.com/office/drawing/2014/main" id="{28E5F779-E673-4C4A-99C1-32EEE5AB5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24200"/>
            <a:ext cx="44958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240644" name="Picture 4" descr="scheidmanFluros6a">
            <a:extLst>
              <a:ext uri="{FF2B5EF4-FFF2-40B4-BE49-F238E27FC236}">
                <a16:creationId xmlns:a16="http://schemas.microsoft.com/office/drawing/2014/main" id="{43199E5B-F435-D841-B599-18CF16594F06}"/>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contrast="16000"/>
                    </a14:imgEffect>
                  </a14:imgLayer>
                </a14:imgProps>
              </a:ext>
              <a:ext uri="{28A0092B-C50C-407E-A947-70E740481C1C}">
                <a14:useLocalDpi xmlns:a14="http://schemas.microsoft.com/office/drawing/2010/main" val="0"/>
              </a:ext>
            </a:extLst>
          </a:blip>
          <a:srcRect/>
          <a:stretch>
            <a:fillRect/>
          </a:stretch>
        </p:blipFill>
        <p:spPr bwMode="auto">
          <a:xfrm>
            <a:off x="2819400" y="152400"/>
            <a:ext cx="3657600" cy="2767013"/>
          </a:xfrm>
          <a:prstGeom prst="rect">
            <a:avLst/>
          </a:prstGeom>
          <a:noFill/>
          <a:extLst>
            <a:ext uri="{909E8E84-426E-40DD-AFC4-6F175D3DCCD1}">
              <a14:hiddenFill xmlns:a14="http://schemas.microsoft.com/office/drawing/2010/main">
                <a:solidFill>
                  <a:srgbClr val="FFFFFF"/>
                </a:solidFill>
              </a14:hiddenFill>
            </a:ext>
          </a:extLst>
        </p:spPr>
      </p:pic>
      <p:sp>
        <p:nvSpPr>
          <p:cNvPr id="240645" name="Text Box 5">
            <a:extLst>
              <a:ext uri="{FF2B5EF4-FFF2-40B4-BE49-F238E27FC236}">
                <a16:creationId xmlns:a16="http://schemas.microsoft.com/office/drawing/2014/main" id="{E46B185A-F418-9D46-9F44-EE0CC2713C78}"/>
              </a:ext>
            </a:extLst>
          </p:cNvPr>
          <p:cNvSpPr txBox="1">
            <a:spLocks noChangeArrowheads="1"/>
          </p:cNvSpPr>
          <p:nvPr/>
        </p:nvSpPr>
        <p:spPr bwMode="auto">
          <a:xfrm>
            <a:off x="1981200" y="64770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rgbClr val="FFFF00"/>
                </a:solidFill>
              </a:rPr>
              <a:t>OS</a:t>
            </a:r>
            <a:endParaRPr lang="en-US" altLang="en-US" sz="2800"/>
          </a:p>
        </p:txBody>
      </p:sp>
      <p:sp>
        <p:nvSpPr>
          <p:cNvPr id="240646" name="Text Box 6">
            <a:extLst>
              <a:ext uri="{FF2B5EF4-FFF2-40B4-BE49-F238E27FC236}">
                <a16:creationId xmlns:a16="http://schemas.microsoft.com/office/drawing/2014/main" id="{D75B455D-A274-AC41-AA5F-6ADB8BE140D8}"/>
              </a:ext>
            </a:extLst>
          </p:cNvPr>
          <p:cNvSpPr txBox="1">
            <a:spLocks noChangeArrowheads="1"/>
          </p:cNvSpPr>
          <p:nvPr/>
        </p:nvSpPr>
        <p:spPr bwMode="auto">
          <a:xfrm>
            <a:off x="6553200" y="64770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rgbClr val="FFFF00"/>
                </a:solidFill>
              </a:rPr>
              <a:t>OD</a:t>
            </a:r>
            <a:endParaRPr lang="en-US" altLang="en-US" sz="2800"/>
          </a:p>
        </p:txBody>
      </p:sp>
      <p:sp>
        <p:nvSpPr>
          <p:cNvPr id="240647" name="Text Box 7">
            <a:extLst>
              <a:ext uri="{FF2B5EF4-FFF2-40B4-BE49-F238E27FC236}">
                <a16:creationId xmlns:a16="http://schemas.microsoft.com/office/drawing/2014/main" id="{731DC2E3-217F-EC4F-A8A1-E1174214FCC0}"/>
              </a:ext>
            </a:extLst>
          </p:cNvPr>
          <p:cNvSpPr txBox="1">
            <a:spLocks noChangeArrowheads="1"/>
          </p:cNvSpPr>
          <p:nvPr/>
        </p:nvSpPr>
        <p:spPr bwMode="auto">
          <a:xfrm>
            <a:off x="3352800" y="25146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solidFill>
                  <a:srgbClr val="FFFF00"/>
                </a:solidFill>
              </a:rPr>
              <a:t>OS</a:t>
            </a:r>
            <a:endParaRPr lang="en-US" altLang="en-US" sz="2800"/>
          </a:p>
        </p:txBody>
      </p:sp>
    </p:spTree>
    <p:extLst>
      <p:ext uri="{BB962C8B-B14F-4D97-AF65-F5344CB8AC3E}">
        <p14:creationId xmlns:p14="http://schemas.microsoft.com/office/powerpoint/2010/main" val="4087550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2B96C-5935-BF48-9FF9-B502C589721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42000"/>
                    </a14:imgEffect>
                  </a14:imgLayer>
                </a14:imgProps>
              </a:ext>
            </a:extLst>
          </a:blip>
          <a:srcRect l="11482" t="10030" r="52751" b="64933"/>
          <a:stretch/>
        </p:blipFill>
        <p:spPr>
          <a:xfrm>
            <a:off x="1461020" y="914400"/>
            <a:ext cx="2580689" cy="2580689"/>
          </a:xfrm>
          <a:prstGeom prst="rect">
            <a:avLst/>
          </a:prstGeom>
        </p:spPr>
      </p:pic>
      <p:pic>
        <p:nvPicPr>
          <p:cNvPr id="4" name="Picture 3">
            <a:extLst>
              <a:ext uri="{FF2B5EF4-FFF2-40B4-BE49-F238E27FC236}">
                <a16:creationId xmlns:a16="http://schemas.microsoft.com/office/drawing/2014/main" id="{29488768-F768-574D-8AD1-7749F2C3261F}"/>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28000"/>
                    </a14:imgEffect>
                  </a14:imgLayer>
                </a14:imgProps>
              </a:ext>
            </a:extLst>
          </a:blip>
          <a:srcRect l="56345" t="9852" r="14898" b="72535"/>
          <a:stretch/>
        </p:blipFill>
        <p:spPr>
          <a:xfrm>
            <a:off x="1461020" y="3939654"/>
            <a:ext cx="2899367" cy="2536946"/>
          </a:xfrm>
          <a:prstGeom prst="rect">
            <a:avLst/>
          </a:prstGeom>
        </p:spPr>
      </p:pic>
      <p:pic>
        <p:nvPicPr>
          <p:cNvPr id="5" name="Picture 4">
            <a:extLst>
              <a:ext uri="{FF2B5EF4-FFF2-40B4-BE49-F238E27FC236}">
                <a16:creationId xmlns:a16="http://schemas.microsoft.com/office/drawing/2014/main" id="{44C1076E-620A-DF4A-B3C3-9EDDB84E5012}"/>
              </a:ext>
            </a:extLst>
          </p:cNvPr>
          <p:cNvPicPr>
            <a:picLocks noChangeAspect="1"/>
          </p:cNvPicPr>
          <p:nvPr/>
        </p:nvPicPr>
        <p:blipFill rotWithShape="1">
          <a:blip r:embed="rId4">
            <a:extLst>
              <a:ext uri="{BEBA8EAE-BF5A-486C-A8C5-ECC9F3942E4B}">
                <a14:imgProps xmlns:a14="http://schemas.microsoft.com/office/drawing/2010/main">
                  <a14:imgLayer>
                    <a14:imgEffect>
                      <a14:sharpenSoften amount="30000"/>
                    </a14:imgEffect>
                  </a14:imgLayer>
                </a14:imgProps>
              </a:ext>
            </a:extLst>
          </a:blip>
          <a:srcRect l="11482" t="38429" r="52751" b="39111"/>
          <a:stretch/>
        </p:blipFill>
        <p:spPr>
          <a:xfrm>
            <a:off x="4655976" y="914400"/>
            <a:ext cx="2745699" cy="2463048"/>
          </a:xfrm>
          <a:prstGeom prst="rect">
            <a:avLst/>
          </a:prstGeom>
        </p:spPr>
      </p:pic>
      <p:pic>
        <p:nvPicPr>
          <p:cNvPr id="6" name="Picture 5">
            <a:extLst>
              <a:ext uri="{FF2B5EF4-FFF2-40B4-BE49-F238E27FC236}">
                <a16:creationId xmlns:a16="http://schemas.microsoft.com/office/drawing/2014/main" id="{CFC3CDF9-4221-1044-90C3-B8BA064E93F9}"/>
              </a:ext>
            </a:extLst>
          </p:cNvPr>
          <p:cNvPicPr>
            <a:picLocks noChangeAspect="1"/>
          </p:cNvPicPr>
          <p:nvPr/>
        </p:nvPicPr>
        <p:blipFill rotWithShape="1">
          <a:blip r:embed="rId5">
            <a:extLst>
              <a:ext uri="{BEBA8EAE-BF5A-486C-A8C5-ECC9F3942E4B}">
                <a14:imgProps xmlns:a14="http://schemas.microsoft.com/office/drawing/2010/main">
                  <a14:imgLayer>
                    <a14:imgEffect>
                      <a14:sharpenSoften amount="43000"/>
                    </a14:imgEffect>
                  </a14:imgLayer>
                </a14:imgProps>
              </a:ext>
            </a:extLst>
          </a:blip>
          <a:srcRect l="54634" t="30151" r="10105" b="45852"/>
          <a:stretch/>
        </p:blipFill>
        <p:spPr>
          <a:xfrm>
            <a:off x="4807762" y="3920550"/>
            <a:ext cx="2609464" cy="2536946"/>
          </a:xfrm>
          <a:prstGeom prst="rect">
            <a:avLst/>
          </a:prstGeom>
        </p:spPr>
      </p:pic>
      <p:sp>
        <p:nvSpPr>
          <p:cNvPr id="7" name="TextBox 6">
            <a:extLst>
              <a:ext uri="{FF2B5EF4-FFF2-40B4-BE49-F238E27FC236}">
                <a16:creationId xmlns:a16="http://schemas.microsoft.com/office/drawing/2014/main" id="{C1EE014A-7776-F54D-97E0-9169CC3946F5}"/>
              </a:ext>
            </a:extLst>
          </p:cNvPr>
          <p:cNvSpPr txBox="1"/>
          <p:nvPr/>
        </p:nvSpPr>
        <p:spPr>
          <a:xfrm>
            <a:off x="533400" y="152400"/>
            <a:ext cx="8219109" cy="646331"/>
          </a:xfrm>
          <a:prstGeom prst="rect">
            <a:avLst/>
          </a:prstGeom>
          <a:noFill/>
        </p:spPr>
        <p:txBody>
          <a:bodyPr wrap="none" rtlCol="0">
            <a:spAutoFit/>
          </a:bodyPr>
          <a:lstStyle/>
          <a:p>
            <a:pPr algn="ctr"/>
            <a:r>
              <a:rPr lang="en-US" sz="3600" dirty="0">
                <a:solidFill>
                  <a:schemeClr val="bg1"/>
                </a:solidFill>
              </a:rPr>
              <a:t>Cilioretinal Artery </a:t>
            </a:r>
            <a:r>
              <a:rPr lang="en-US" sz="3600" dirty="0" err="1">
                <a:solidFill>
                  <a:schemeClr val="bg1"/>
                </a:solidFill>
              </a:rPr>
              <a:t>Occlusion+AION</a:t>
            </a:r>
            <a:r>
              <a:rPr lang="en-US" sz="3600" dirty="0">
                <a:solidFill>
                  <a:schemeClr val="bg1"/>
                </a:solidFill>
              </a:rPr>
              <a:t>=GCA</a:t>
            </a:r>
            <a:endParaRPr lang="en-US" sz="3600" dirty="0"/>
          </a:p>
        </p:txBody>
      </p:sp>
      <p:sp>
        <p:nvSpPr>
          <p:cNvPr id="8" name="TextBox 7">
            <a:extLst>
              <a:ext uri="{FF2B5EF4-FFF2-40B4-BE49-F238E27FC236}">
                <a16:creationId xmlns:a16="http://schemas.microsoft.com/office/drawing/2014/main" id="{6F611896-E777-7643-AFD7-FD0EEB4BDF8F}"/>
              </a:ext>
            </a:extLst>
          </p:cNvPr>
          <p:cNvSpPr txBox="1"/>
          <p:nvPr/>
        </p:nvSpPr>
        <p:spPr>
          <a:xfrm>
            <a:off x="1855089" y="3408783"/>
            <a:ext cx="5099473" cy="461665"/>
          </a:xfrm>
          <a:prstGeom prst="rect">
            <a:avLst/>
          </a:prstGeom>
          <a:noFill/>
        </p:spPr>
        <p:txBody>
          <a:bodyPr wrap="none" rtlCol="0">
            <a:spAutoFit/>
          </a:bodyPr>
          <a:lstStyle/>
          <a:p>
            <a:r>
              <a:rPr lang="en-US" dirty="0">
                <a:solidFill>
                  <a:schemeClr val="bg1"/>
                </a:solidFill>
              </a:rPr>
              <a:t>medial posterior ciliary artery occlusion</a:t>
            </a:r>
          </a:p>
        </p:txBody>
      </p:sp>
      <p:sp>
        <p:nvSpPr>
          <p:cNvPr id="9" name="TextBox 8">
            <a:extLst>
              <a:ext uri="{FF2B5EF4-FFF2-40B4-BE49-F238E27FC236}">
                <a16:creationId xmlns:a16="http://schemas.microsoft.com/office/drawing/2014/main" id="{243AB846-0DF8-5143-8E38-D8122CF2D567}"/>
              </a:ext>
            </a:extLst>
          </p:cNvPr>
          <p:cNvSpPr txBox="1"/>
          <p:nvPr/>
        </p:nvSpPr>
        <p:spPr>
          <a:xfrm>
            <a:off x="1903656" y="6405856"/>
            <a:ext cx="5030544" cy="461665"/>
          </a:xfrm>
          <a:prstGeom prst="rect">
            <a:avLst/>
          </a:prstGeom>
          <a:noFill/>
        </p:spPr>
        <p:txBody>
          <a:bodyPr wrap="none" rtlCol="0">
            <a:spAutoFit/>
          </a:bodyPr>
          <a:lstStyle/>
          <a:p>
            <a:pPr algn="ctr"/>
            <a:r>
              <a:rPr lang="en-US" dirty="0">
                <a:solidFill>
                  <a:schemeClr val="bg1"/>
                </a:solidFill>
              </a:rPr>
              <a:t>lateral posterior ciliary artery occlusion</a:t>
            </a:r>
          </a:p>
        </p:txBody>
      </p:sp>
    </p:spTree>
    <p:extLst>
      <p:ext uri="{BB962C8B-B14F-4D97-AF65-F5344CB8AC3E}">
        <p14:creationId xmlns:p14="http://schemas.microsoft.com/office/powerpoint/2010/main" val="3871497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CA86E0-A6D6-854E-A635-812F2FBB96D8}"/>
              </a:ext>
            </a:extLst>
          </p:cNvPr>
          <p:cNvSpPr txBox="1"/>
          <p:nvPr/>
        </p:nvSpPr>
        <p:spPr>
          <a:xfrm>
            <a:off x="533400" y="0"/>
            <a:ext cx="7997895" cy="1200329"/>
          </a:xfrm>
          <a:prstGeom prst="rect">
            <a:avLst/>
          </a:prstGeom>
          <a:noFill/>
        </p:spPr>
        <p:txBody>
          <a:bodyPr wrap="none" rtlCol="0">
            <a:spAutoFit/>
          </a:bodyPr>
          <a:lstStyle/>
          <a:p>
            <a:pPr algn="ctr"/>
            <a:r>
              <a:rPr lang="en-US" sz="3600" dirty="0">
                <a:solidFill>
                  <a:schemeClr val="bg1"/>
                </a:solidFill>
              </a:rPr>
              <a:t>Central Retinal Artery Occlusion </a:t>
            </a:r>
            <a:r>
              <a:rPr lang="en-US" sz="3600" b="1" dirty="0">
                <a:solidFill>
                  <a:schemeClr val="bg1"/>
                </a:solidFill>
              </a:rPr>
              <a:t>+</a:t>
            </a:r>
          </a:p>
          <a:p>
            <a:pPr algn="ctr"/>
            <a:r>
              <a:rPr lang="en-US" sz="3600" dirty="0">
                <a:solidFill>
                  <a:schemeClr val="bg1"/>
                </a:solidFill>
              </a:rPr>
              <a:t>Posterior Ciliary Artery Occlusion = GCA</a:t>
            </a:r>
            <a:endParaRPr lang="en-US" sz="3600" dirty="0"/>
          </a:p>
        </p:txBody>
      </p:sp>
      <p:grpSp>
        <p:nvGrpSpPr>
          <p:cNvPr id="9" name="Group 8">
            <a:extLst>
              <a:ext uri="{FF2B5EF4-FFF2-40B4-BE49-F238E27FC236}">
                <a16:creationId xmlns:a16="http://schemas.microsoft.com/office/drawing/2014/main" id="{9909C832-7FCA-2141-99C4-6DC1B470696F}"/>
              </a:ext>
            </a:extLst>
          </p:cNvPr>
          <p:cNvGrpSpPr/>
          <p:nvPr/>
        </p:nvGrpSpPr>
        <p:grpSpPr>
          <a:xfrm>
            <a:off x="1828800" y="1441570"/>
            <a:ext cx="2362200" cy="5110258"/>
            <a:chOff x="5648696" y="1514564"/>
            <a:chExt cx="2362200" cy="5110258"/>
          </a:xfrm>
        </p:grpSpPr>
        <p:pic>
          <p:nvPicPr>
            <p:cNvPr id="4" name="Picture 3">
              <a:extLst>
                <a:ext uri="{FF2B5EF4-FFF2-40B4-BE49-F238E27FC236}">
                  <a16:creationId xmlns:a16="http://schemas.microsoft.com/office/drawing/2014/main" id="{85DFDC62-3E10-FC47-911C-91C58F7C46FA}"/>
                </a:ext>
              </a:extLst>
            </p:cNvPr>
            <p:cNvPicPr>
              <a:picLocks noChangeAspect="1"/>
            </p:cNvPicPr>
            <p:nvPr/>
          </p:nvPicPr>
          <p:blipFill rotWithShape="1">
            <a:blip r:embed="rId2"/>
            <a:srcRect l="11905" t="10645" r="50460" b="70914"/>
            <a:stretch/>
          </p:blipFill>
          <p:spPr>
            <a:xfrm>
              <a:off x="5648696" y="1514564"/>
              <a:ext cx="2286000" cy="1600200"/>
            </a:xfrm>
            <a:prstGeom prst="rect">
              <a:avLst/>
            </a:prstGeom>
          </p:spPr>
        </p:pic>
        <p:pic>
          <p:nvPicPr>
            <p:cNvPr id="5" name="Picture 4">
              <a:extLst>
                <a:ext uri="{FF2B5EF4-FFF2-40B4-BE49-F238E27FC236}">
                  <a16:creationId xmlns:a16="http://schemas.microsoft.com/office/drawing/2014/main" id="{A71E98DC-152D-704A-9056-1F1AF6096D79}"/>
                </a:ext>
              </a:extLst>
            </p:cNvPr>
            <p:cNvPicPr>
              <a:picLocks noChangeAspect="1"/>
            </p:cNvPicPr>
            <p:nvPr/>
          </p:nvPicPr>
          <p:blipFill rotWithShape="1">
            <a:blip r:embed="rId2"/>
            <a:srcRect l="50794" t="10645" r="10317" b="71792"/>
            <a:stretch/>
          </p:blipFill>
          <p:spPr>
            <a:xfrm>
              <a:off x="5648696" y="3276600"/>
              <a:ext cx="2362200" cy="1524000"/>
            </a:xfrm>
            <a:prstGeom prst="rect">
              <a:avLst/>
            </a:prstGeom>
          </p:spPr>
        </p:pic>
        <p:pic>
          <p:nvPicPr>
            <p:cNvPr id="6" name="Picture 5">
              <a:extLst>
                <a:ext uri="{FF2B5EF4-FFF2-40B4-BE49-F238E27FC236}">
                  <a16:creationId xmlns:a16="http://schemas.microsoft.com/office/drawing/2014/main" id="{2E478D6B-69D2-0F46-9FC6-273C6B8D8436}"/>
                </a:ext>
              </a:extLst>
            </p:cNvPr>
            <p:cNvPicPr>
              <a:picLocks noChangeAspect="1"/>
            </p:cNvPicPr>
            <p:nvPr/>
          </p:nvPicPr>
          <p:blipFill rotWithShape="1">
            <a:blip r:embed="rId2"/>
            <a:srcRect l="12996" t="31282" r="50460" b="50717"/>
            <a:stretch/>
          </p:blipFill>
          <p:spPr>
            <a:xfrm>
              <a:off x="5648696" y="4962436"/>
              <a:ext cx="2362200" cy="1662386"/>
            </a:xfrm>
            <a:prstGeom prst="rect">
              <a:avLst/>
            </a:prstGeom>
          </p:spPr>
        </p:pic>
      </p:grpSp>
      <p:pic>
        <p:nvPicPr>
          <p:cNvPr id="8" name="Picture 7">
            <a:extLst>
              <a:ext uri="{FF2B5EF4-FFF2-40B4-BE49-F238E27FC236}">
                <a16:creationId xmlns:a16="http://schemas.microsoft.com/office/drawing/2014/main" id="{7D67EB0C-2438-8545-898A-5D5606C62BDF}"/>
              </a:ext>
            </a:extLst>
          </p:cNvPr>
          <p:cNvPicPr>
            <a:picLocks noChangeAspect="1"/>
          </p:cNvPicPr>
          <p:nvPr/>
        </p:nvPicPr>
        <p:blipFill rotWithShape="1">
          <a:blip r:embed="rId3"/>
          <a:srcRect l="10317" t="8889" r="51587" b="49645"/>
          <a:stretch/>
        </p:blipFill>
        <p:spPr>
          <a:xfrm>
            <a:off x="4640467" y="1441570"/>
            <a:ext cx="3238248" cy="5035430"/>
          </a:xfrm>
          <a:prstGeom prst="rect">
            <a:avLst/>
          </a:prstGeom>
        </p:spPr>
      </p:pic>
      <p:sp>
        <p:nvSpPr>
          <p:cNvPr id="10" name="TextBox 9">
            <a:extLst>
              <a:ext uri="{FF2B5EF4-FFF2-40B4-BE49-F238E27FC236}">
                <a16:creationId xmlns:a16="http://schemas.microsoft.com/office/drawing/2014/main" id="{D7C71B12-0FB7-5E41-881E-55C26883CEC0}"/>
              </a:ext>
            </a:extLst>
          </p:cNvPr>
          <p:cNvSpPr txBox="1"/>
          <p:nvPr/>
        </p:nvSpPr>
        <p:spPr>
          <a:xfrm>
            <a:off x="6809818" y="5517591"/>
            <a:ext cx="1518364" cy="830997"/>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Common</a:t>
            </a:r>
          </a:p>
          <a:p>
            <a:r>
              <a:rPr lang="en-US" b="1" dirty="0">
                <a:solidFill>
                  <a:schemeClr val="bg1"/>
                </a:solidFill>
                <a:latin typeface="Arial" panose="020B0604020202020204" pitchFamily="34" charset="0"/>
                <a:cs typeface="Arial" panose="020B0604020202020204" pitchFamily="34" charset="0"/>
              </a:rPr>
              <a:t>Branch</a:t>
            </a:r>
          </a:p>
        </p:txBody>
      </p:sp>
      <p:cxnSp>
        <p:nvCxnSpPr>
          <p:cNvPr id="12" name="Straight Connector 11">
            <a:extLst>
              <a:ext uri="{FF2B5EF4-FFF2-40B4-BE49-F238E27FC236}">
                <a16:creationId xmlns:a16="http://schemas.microsoft.com/office/drawing/2014/main" id="{79EF95CC-B5BE-CA49-95D1-5D66798FDB78}"/>
              </a:ext>
            </a:extLst>
          </p:cNvPr>
          <p:cNvCxnSpPr>
            <a:cxnSpLocks/>
          </p:cNvCxnSpPr>
          <p:nvPr/>
        </p:nvCxnSpPr>
        <p:spPr bwMode="auto">
          <a:xfrm>
            <a:off x="6546567" y="5399690"/>
            <a:ext cx="219468" cy="533400"/>
          </a:xfrm>
          <a:prstGeom prst="line">
            <a:avLst/>
          </a:prstGeom>
          <a:ln w="47625">
            <a:solidFill>
              <a:schemeClr val="dk1">
                <a:shade val="95000"/>
                <a:satMod val="105000"/>
              </a:schemeClr>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3389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2400" y="152400"/>
            <a:ext cx="8839200" cy="1143000"/>
          </a:xfrm>
        </p:spPr>
        <p:txBody>
          <a:bodyPr/>
          <a:lstStyle/>
          <a:p>
            <a:pPr>
              <a:defRPr/>
            </a:pPr>
            <a:r>
              <a:rPr lang="en-US" sz="4400">
                <a:cs typeface="+mj-cs"/>
              </a:rPr>
              <a:t>Erythrocyte Sedimentation Rate (ESR) in the Diagnosis of GCA</a:t>
            </a:r>
          </a:p>
        </p:txBody>
      </p:sp>
      <p:pic>
        <p:nvPicPr>
          <p:cNvPr id="57346" name="Picture 4" descr="ESR CRP correl_Page_04"/>
          <p:cNvPicPr>
            <a:picLocks noChangeAspect="1" noChangeArrowheads="1"/>
          </p:cNvPicPr>
          <p:nvPr/>
        </p:nvPicPr>
        <p:blipFill>
          <a:blip r:embed="rId4">
            <a:extLst>
              <a:ext uri="{28A0092B-C50C-407E-A947-70E740481C1C}">
                <a14:useLocalDpi xmlns:a14="http://schemas.microsoft.com/office/drawing/2010/main" val="0"/>
              </a:ext>
            </a:extLst>
          </a:blip>
          <a:srcRect l="16829" t="42381" r="47073" b="30220"/>
          <a:stretch>
            <a:fillRect/>
          </a:stretch>
        </p:blipFill>
        <p:spPr bwMode="auto">
          <a:xfrm>
            <a:off x="685800" y="1524000"/>
            <a:ext cx="3657600" cy="355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3" name="Text Box 7"/>
          <p:cNvSpPr txBox="1">
            <a:spLocks noChangeArrowheads="1"/>
          </p:cNvSpPr>
          <p:nvPr/>
        </p:nvSpPr>
        <p:spPr bwMode="auto">
          <a:xfrm>
            <a:off x="596900" y="6194425"/>
            <a:ext cx="81534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chemeClr val="bg1"/>
                </a:solidFill>
                <a:cs typeface="+mn-cs"/>
              </a:rPr>
              <a:t>Giant Cell Arteritis: Validity and Reliability of Various Diagnostic Criteria; Hayreh et. al. Am J Ophth 123:285-296, 1997.</a:t>
            </a:r>
          </a:p>
        </p:txBody>
      </p:sp>
      <p:pic>
        <p:nvPicPr>
          <p:cNvPr id="57348" name="Picture 8" descr="ESR CRP correl_Page_04"/>
          <p:cNvPicPr>
            <a:picLocks noChangeAspect="1" noChangeArrowheads="1"/>
          </p:cNvPicPr>
          <p:nvPr/>
        </p:nvPicPr>
        <p:blipFill>
          <a:blip r:embed="rId4">
            <a:extLst>
              <a:ext uri="{28A0092B-C50C-407E-A947-70E740481C1C}">
                <a14:useLocalDpi xmlns:a14="http://schemas.microsoft.com/office/drawing/2010/main" val="0"/>
              </a:ext>
            </a:extLst>
          </a:blip>
          <a:srcRect l="11951" t="69780" r="7074" b="21849"/>
          <a:stretch>
            <a:fillRect/>
          </a:stretch>
        </p:blipFill>
        <p:spPr bwMode="auto">
          <a:xfrm>
            <a:off x="609600" y="5197475"/>
            <a:ext cx="7924800" cy="105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49" name="Picture 9" descr="ESR CRP correl_Page_04"/>
          <p:cNvPicPr>
            <a:picLocks noChangeAspect="1" noChangeArrowheads="1"/>
          </p:cNvPicPr>
          <p:nvPr/>
        </p:nvPicPr>
        <p:blipFill>
          <a:blip r:embed="rId4">
            <a:extLst>
              <a:ext uri="{28A0092B-C50C-407E-A947-70E740481C1C}">
                <a14:useLocalDpi xmlns:a14="http://schemas.microsoft.com/office/drawing/2010/main" val="0"/>
              </a:ext>
            </a:extLst>
          </a:blip>
          <a:srcRect l="52927" t="42381" r="10976" b="30220"/>
          <a:stretch>
            <a:fillRect/>
          </a:stretch>
        </p:blipFill>
        <p:spPr bwMode="auto">
          <a:xfrm>
            <a:off x="4648200" y="1524000"/>
            <a:ext cx="3657600" cy="355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6" name="Text Box 10"/>
          <p:cNvSpPr txBox="1">
            <a:spLocks noChangeArrowheads="1"/>
          </p:cNvSpPr>
          <p:nvPr/>
        </p:nvSpPr>
        <p:spPr bwMode="auto">
          <a:xfrm>
            <a:off x="1752600" y="2362200"/>
            <a:ext cx="1524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solidFill>
                  <a:srgbClr val="FF3300"/>
                </a:solidFill>
                <a:cs typeface="+mn-cs"/>
              </a:rPr>
              <a:t>GCA patients</a:t>
            </a:r>
          </a:p>
        </p:txBody>
      </p:sp>
      <p:sp>
        <p:nvSpPr>
          <p:cNvPr id="91147" name="Text Box 11"/>
          <p:cNvSpPr txBox="1">
            <a:spLocks noChangeArrowheads="1"/>
          </p:cNvSpPr>
          <p:nvPr/>
        </p:nvSpPr>
        <p:spPr bwMode="auto">
          <a:xfrm>
            <a:off x="5486400" y="2376488"/>
            <a:ext cx="15240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solidFill>
                  <a:srgbClr val="FF3300"/>
                </a:solidFill>
                <a:cs typeface="+mn-cs"/>
              </a:rPr>
              <a:t>GCA patients</a:t>
            </a:r>
          </a:p>
        </p:txBody>
      </p:sp>
      <p:sp>
        <p:nvSpPr>
          <p:cNvPr id="91148" name="Text Box 12"/>
          <p:cNvSpPr txBox="1">
            <a:spLocks noChangeArrowheads="1"/>
          </p:cNvSpPr>
          <p:nvPr/>
        </p:nvSpPr>
        <p:spPr bwMode="auto">
          <a:xfrm>
            <a:off x="5308600" y="4014788"/>
            <a:ext cx="11430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solidFill>
                  <a:schemeClr val="accent2"/>
                </a:solidFill>
                <a:cs typeface="+mn-cs"/>
              </a:rPr>
              <a:t>Normals</a:t>
            </a:r>
          </a:p>
        </p:txBody>
      </p:sp>
      <p:sp>
        <p:nvSpPr>
          <p:cNvPr id="91149" name="Text Box 13"/>
          <p:cNvSpPr txBox="1">
            <a:spLocks noChangeArrowheads="1"/>
          </p:cNvSpPr>
          <p:nvPr/>
        </p:nvSpPr>
        <p:spPr bwMode="auto">
          <a:xfrm>
            <a:off x="1371600" y="4090988"/>
            <a:ext cx="11430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solidFill>
                  <a:schemeClr val="accent2"/>
                </a:solidFill>
                <a:cs typeface="+mn-cs"/>
              </a:rPr>
              <a:t>Normals</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4" name="Rectangle 14"/>
          <p:cNvSpPr>
            <a:spLocks noChangeArrowheads="1"/>
          </p:cNvSpPr>
          <p:nvPr/>
        </p:nvSpPr>
        <p:spPr bwMode="auto">
          <a:xfrm>
            <a:off x="7010400" y="1981200"/>
            <a:ext cx="2133600" cy="27432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92162" name="Rectangle 2"/>
          <p:cNvSpPr>
            <a:spLocks noGrp="1" noChangeArrowheads="1"/>
          </p:cNvSpPr>
          <p:nvPr>
            <p:ph type="title"/>
          </p:nvPr>
        </p:nvSpPr>
        <p:spPr>
          <a:xfrm>
            <a:off x="152400" y="76200"/>
            <a:ext cx="8839200" cy="1143000"/>
          </a:xfrm>
        </p:spPr>
        <p:txBody>
          <a:bodyPr/>
          <a:lstStyle/>
          <a:p>
            <a:pPr>
              <a:defRPr/>
            </a:pPr>
            <a:r>
              <a:rPr lang="en-US" sz="4400">
                <a:cs typeface="+mj-cs"/>
              </a:rPr>
              <a:t>Relationship Between ESR and</a:t>
            </a:r>
            <a:br>
              <a:rPr lang="en-US" sz="4400">
                <a:cs typeface="+mj-cs"/>
              </a:rPr>
            </a:br>
            <a:r>
              <a:rPr lang="en-US" sz="4400">
                <a:cs typeface="+mj-cs"/>
              </a:rPr>
              <a:t>C-reactive Protein (CRP) in GCA</a:t>
            </a:r>
          </a:p>
        </p:txBody>
      </p:sp>
      <p:pic>
        <p:nvPicPr>
          <p:cNvPr id="59395" name="Picture 4" descr="ESR CRP correl_Page_07"/>
          <p:cNvPicPr>
            <a:picLocks noChangeAspect="1" noChangeArrowheads="1"/>
          </p:cNvPicPr>
          <p:nvPr/>
        </p:nvPicPr>
        <p:blipFill>
          <a:blip r:embed="rId4">
            <a:extLst>
              <a:ext uri="{28A0092B-C50C-407E-A947-70E740481C1C}">
                <a14:useLocalDpi xmlns:a14="http://schemas.microsoft.com/office/drawing/2010/main" val="0"/>
              </a:ext>
            </a:extLst>
          </a:blip>
          <a:srcRect l="16176" t="41620" r="45122" b="31151"/>
          <a:stretch>
            <a:fillRect/>
          </a:stretch>
        </p:blipFill>
        <p:spPr bwMode="auto">
          <a:xfrm>
            <a:off x="2362200" y="1393825"/>
            <a:ext cx="44958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6" name="Picture 5" descr="ESR CRP correl_Page_07"/>
          <p:cNvPicPr>
            <a:picLocks noChangeAspect="1" noChangeArrowheads="1"/>
          </p:cNvPicPr>
          <p:nvPr/>
        </p:nvPicPr>
        <p:blipFill>
          <a:blip r:embed="rId4">
            <a:extLst>
              <a:ext uri="{28A0092B-C50C-407E-A947-70E740481C1C}">
                <a14:useLocalDpi xmlns:a14="http://schemas.microsoft.com/office/drawing/2010/main" val="0"/>
              </a:ext>
            </a:extLst>
          </a:blip>
          <a:srcRect l="14879" t="68849" r="45122" b="21088"/>
          <a:stretch>
            <a:fillRect/>
          </a:stretch>
        </p:blipFill>
        <p:spPr bwMode="auto">
          <a:xfrm>
            <a:off x="2613025" y="5562600"/>
            <a:ext cx="40163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6" name="Oval 6"/>
          <p:cNvSpPr>
            <a:spLocks noChangeArrowheads="1"/>
          </p:cNvSpPr>
          <p:nvPr/>
        </p:nvSpPr>
        <p:spPr bwMode="auto">
          <a:xfrm>
            <a:off x="4572000" y="4254500"/>
            <a:ext cx="76200" cy="762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67" name="Oval 7"/>
          <p:cNvSpPr>
            <a:spLocks noChangeArrowheads="1"/>
          </p:cNvSpPr>
          <p:nvPr/>
        </p:nvSpPr>
        <p:spPr bwMode="auto">
          <a:xfrm>
            <a:off x="4889500" y="4267200"/>
            <a:ext cx="76200" cy="762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68" name="Oval 8"/>
          <p:cNvSpPr>
            <a:spLocks noChangeArrowheads="1"/>
          </p:cNvSpPr>
          <p:nvPr/>
        </p:nvSpPr>
        <p:spPr bwMode="auto">
          <a:xfrm>
            <a:off x="5232400" y="4152900"/>
            <a:ext cx="76200" cy="762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69" name="Oval 9"/>
          <p:cNvSpPr>
            <a:spLocks noChangeArrowheads="1"/>
          </p:cNvSpPr>
          <p:nvPr/>
        </p:nvSpPr>
        <p:spPr bwMode="auto">
          <a:xfrm>
            <a:off x="5054600" y="4864100"/>
            <a:ext cx="76200" cy="762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70" name="Oval 10"/>
          <p:cNvSpPr>
            <a:spLocks noChangeArrowheads="1"/>
          </p:cNvSpPr>
          <p:nvPr/>
        </p:nvSpPr>
        <p:spPr bwMode="auto">
          <a:xfrm>
            <a:off x="4495800" y="3175000"/>
            <a:ext cx="76200" cy="76200"/>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71" name="Oval 11"/>
          <p:cNvSpPr>
            <a:spLocks noChangeArrowheads="1"/>
          </p:cNvSpPr>
          <p:nvPr/>
        </p:nvSpPr>
        <p:spPr bwMode="auto">
          <a:xfrm>
            <a:off x="7162800" y="3505200"/>
            <a:ext cx="152400" cy="152400"/>
          </a:xfrm>
          <a:prstGeom prst="ellipse">
            <a:avLst/>
          </a:prstGeom>
          <a:solidFill>
            <a:srgbClr val="FF33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72" name="Oval 12"/>
          <p:cNvSpPr>
            <a:spLocks noChangeArrowheads="1"/>
          </p:cNvSpPr>
          <p:nvPr/>
        </p:nvSpPr>
        <p:spPr bwMode="auto">
          <a:xfrm>
            <a:off x="7162800" y="4191000"/>
            <a:ext cx="152400" cy="152400"/>
          </a:xfrm>
          <a:prstGeom prst="ellipse">
            <a:avLst/>
          </a:prstGeom>
          <a:solidFill>
            <a:schemeClr val="accent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73" name="Oval 13"/>
          <p:cNvSpPr>
            <a:spLocks noChangeArrowheads="1"/>
          </p:cNvSpPr>
          <p:nvPr/>
        </p:nvSpPr>
        <p:spPr bwMode="auto">
          <a:xfrm>
            <a:off x="7200900" y="2832100"/>
            <a:ext cx="76200" cy="7620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75" name="Oval 15"/>
          <p:cNvSpPr>
            <a:spLocks noChangeArrowheads="1"/>
          </p:cNvSpPr>
          <p:nvPr/>
        </p:nvSpPr>
        <p:spPr bwMode="auto">
          <a:xfrm flipH="1">
            <a:off x="7200900" y="2298700"/>
            <a:ext cx="76200" cy="7620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2177" name="Text Box 17"/>
          <p:cNvSpPr txBox="1">
            <a:spLocks noChangeArrowheads="1"/>
          </p:cNvSpPr>
          <p:nvPr/>
        </p:nvSpPr>
        <p:spPr bwMode="auto">
          <a:xfrm>
            <a:off x="7369175" y="2133600"/>
            <a:ext cx="147002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normal subjects</a:t>
            </a:r>
          </a:p>
        </p:txBody>
      </p:sp>
      <p:sp>
        <p:nvSpPr>
          <p:cNvPr id="92178" name="Text Box 18"/>
          <p:cNvSpPr txBox="1">
            <a:spLocks noChangeArrowheads="1"/>
          </p:cNvSpPr>
          <p:nvPr/>
        </p:nvSpPr>
        <p:spPr bwMode="auto">
          <a:xfrm>
            <a:off x="7391400" y="3381375"/>
            <a:ext cx="1697038"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GCA pts:nml ESR</a:t>
            </a:r>
          </a:p>
          <a:p>
            <a:pPr>
              <a:defRPr/>
            </a:pPr>
            <a:r>
              <a:rPr lang="en-US" sz="1600">
                <a:cs typeface="+mn-cs"/>
              </a:rPr>
              <a:t>abnl CRP</a:t>
            </a:r>
          </a:p>
        </p:txBody>
      </p:sp>
      <p:sp>
        <p:nvSpPr>
          <p:cNvPr id="92179" name="Text Box 19"/>
          <p:cNvSpPr txBox="1">
            <a:spLocks noChangeArrowheads="1"/>
          </p:cNvSpPr>
          <p:nvPr/>
        </p:nvSpPr>
        <p:spPr bwMode="auto">
          <a:xfrm>
            <a:off x="7391400" y="4067175"/>
            <a:ext cx="1651000"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GCA pt:abnl ESR</a:t>
            </a:r>
          </a:p>
          <a:p>
            <a:pPr>
              <a:defRPr/>
            </a:pPr>
            <a:r>
              <a:rPr lang="en-US" sz="1600">
                <a:cs typeface="+mn-cs"/>
              </a:rPr>
              <a:t>nml CRP</a:t>
            </a:r>
          </a:p>
        </p:txBody>
      </p:sp>
      <p:sp>
        <p:nvSpPr>
          <p:cNvPr id="92180" name="Text Box 20"/>
          <p:cNvSpPr txBox="1">
            <a:spLocks noChangeArrowheads="1"/>
          </p:cNvSpPr>
          <p:nvPr/>
        </p:nvSpPr>
        <p:spPr bwMode="auto">
          <a:xfrm>
            <a:off x="7370763" y="2667000"/>
            <a:ext cx="1730375" cy="58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GCA pts:abnl ESR</a:t>
            </a:r>
          </a:p>
          <a:p>
            <a:pPr>
              <a:defRPr/>
            </a:pPr>
            <a:r>
              <a:rPr lang="en-US" sz="1600">
                <a:cs typeface="+mn-cs"/>
              </a:rPr>
              <a:t>abnl CRP</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685800"/>
            <a:ext cx="7772400" cy="1143000"/>
          </a:xfrm>
        </p:spPr>
        <p:txBody>
          <a:bodyPr/>
          <a:lstStyle/>
          <a:p>
            <a:pPr>
              <a:defRPr/>
            </a:pPr>
            <a:r>
              <a:rPr lang="en-US" sz="6600" b="0">
                <a:cs typeface="+mj-cs"/>
              </a:rPr>
              <a:t>Giant Cell Arteritis</a:t>
            </a:r>
            <a:br>
              <a:rPr lang="en-US" sz="6600" b="0">
                <a:cs typeface="+mj-cs"/>
              </a:rPr>
            </a:br>
            <a:endParaRPr lang="en-US">
              <a:cs typeface="+mj-cs"/>
            </a:endParaRPr>
          </a:p>
        </p:txBody>
      </p:sp>
      <p:sp>
        <p:nvSpPr>
          <p:cNvPr id="62468" name="Line 4"/>
          <p:cNvSpPr>
            <a:spLocks noChangeShapeType="1"/>
          </p:cNvSpPr>
          <p:nvPr/>
        </p:nvSpPr>
        <p:spPr bwMode="auto">
          <a:xfrm>
            <a:off x="914400" y="1828800"/>
            <a:ext cx="7162800" cy="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2470" name="Rectangle 6"/>
          <p:cNvSpPr>
            <a:spLocks noChangeArrowheads="1"/>
          </p:cNvSpPr>
          <p:nvPr/>
        </p:nvSpPr>
        <p:spPr bwMode="auto">
          <a:xfrm>
            <a:off x="685800" y="2514600"/>
            <a:ext cx="8077200" cy="3441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4400" b="1">
                <a:solidFill>
                  <a:schemeClr val="bg1"/>
                </a:solidFill>
                <a:cs typeface="+mn-cs"/>
              </a:rPr>
              <a:t>One of the few emergencies in ophthalmology that requires immediate treatment and may result in bilateral blindness if untreated.</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381000"/>
            <a:ext cx="9144000" cy="1143000"/>
          </a:xfrm>
        </p:spPr>
        <p:txBody>
          <a:bodyPr/>
          <a:lstStyle/>
          <a:p>
            <a:pPr>
              <a:defRPr/>
            </a:pPr>
            <a:r>
              <a:rPr lang="en-US" sz="6600" b="0" dirty="0">
                <a:cs typeface="+mj-cs"/>
              </a:rPr>
              <a:t>Giant Cell Arteritis</a:t>
            </a:r>
            <a:br>
              <a:rPr lang="en-US" sz="6600" b="0" dirty="0">
                <a:cs typeface="+mj-cs"/>
              </a:rPr>
            </a:br>
            <a:r>
              <a:rPr lang="en-US" dirty="0">
                <a:solidFill>
                  <a:schemeClr val="bg1"/>
                </a:solidFill>
                <a:cs typeface="+mj-cs"/>
              </a:rPr>
              <a:t>Objectives of Steroid Treatment</a:t>
            </a:r>
            <a:endParaRPr lang="en-US" dirty="0">
              <a:cs typeface="+mj-cs"/>
            </a:endParaRPr>
          </a:p>
        </p:txBody>
      </p:sp>
      <p:sp>
        <p:nvSpPr>
          <p:cNvPr id="72707" name="Rectangle 3"/>
          <p:cNvSpPr>
            <a:spLocks noGrp="1" noChangeArrowheads="1"/>
          </p:cNvSpPr>
          <p:nvPr>
            <p:ph type="body" idx="1"/>
          </p:nvPr>
        </p:nvSpPr>
        <p:spPr>
          <a:xfrm>
            <a:off x="228600" y="2209800"/>
            <a:ext cx="8915400" cy="4419600"/>
          </a:xfrm>
        </p:spPr>
        <p:txBody>
          <a:bodyPr/>
          <a:lstStyle/>
          <a:p>
            <a:pPr>
              <a:defRPr/>
            </a:pPr>
            <a:r>
              <a:rPr lang="en-US" sz="3600" b="1" dirty="0">
                <a:solidFill>
                  <a:schemeClr val="bg1"/>
                </a:solidFill>
                <a:cs typeface="+mn-cs"/>
              </a:rPr>
              <a:t>There is usually no useful recovery of vision in the involved eye </a:t>
            </a:r>
          </a:p>
          <a:p>
            <a:pPr>
              <a:defRPr/>
            </a:pPr>
            <a:r>
              <a:rPr lang="en-US" sz="3600" b="1" dirty="0">
                <a:solidFill>
                  <a:schemeClr val="bg1"/>
                </a:solidFill>
                <a:cs typeface="+mn-cs"/>
              </a:rPr>
              <a:t>To prevent involvement of the other eye</a:t>
            </a:r>
          </a:p>
          <a:p>
            <a:pPr>
              <a:defRPr/>
            </a:pPr>
            <a:r>
              <a:rPr lang="en-US" sz="3600" b="1" dirty="0">
                <a:solidFill>
                  <a:schemeClr val="bg1"/>
                </a:solidFill>
                <a:cs typeface="+mn-cs"/>
              </a:rPr>
              <a:t>To prevent other ischemic complications of giant cell arteritis</a:t>
            </a:r>
          </a:p>
          <a:p>
            <a:pPr>
              <a:defRPr/>
            </a:pPr>
            <a:r>
              <a:rPr lang="en-US" sz="3600" b="1" dirty="0">
                <a:solidFill>
                  <a:schemeClr val="bg1"/>
                </a:solidFill>
                <a:cs typeface="+mn-cs"/>
              </a:rPr>
              <a:t>To reduce complications of steroid use (tocilizumab, IL-6 inhibitor, in some cases)</a:t>
            </a:r>
          </a:p>
        </p:txBody>
      </p:sp>
      <p:sp>
        <p:nvSpPr>
          <p:cNvPr id="72708" name="Line 4"/>
          <p:cNvSpPr>
            <a:spLocks noChangeShapeType="1"/>
          </p:cNvSpPr>
          <p:nvPr/>
        </p:nvSpPr>
        <p:spPr bwMode="auto">
          <a:xfrm>
            <a:off x="1066800" y="1905000"/>
            <a:ext cx="7162800" cy="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ChangeArrowheads="1"/>
          </p:cNvSpPr>
          <p:nvPr/>
        </p:nvSpPr>
        <p:spPr bwMode="auto">
          <a:xfrm>
            <a:off x="2590800" y="977900"/>
            <a:ext cx="6248400" cy="762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270" name="Text Box 6"/>
          <p:cNvSpPr txBox="1">
            <a:spLocks noChangeArrowheads="1"/>
          </p:cNvSpPr>
          <p:nvPr/>
        </p:nvSpPr>
        <p:spPr bwMode="auto">
          <a:xfrm>
            <a:off x="0" y="218182"/>
            <a:ext cx="91440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200" b="1" dirty="0">
                <a:solidFill>
                  <a:srgbClr val="FFFF00"/>
                </a:solidFill>
              </a:rPr>
              <a:t>CRP and </a:t>
            </a:r>
            <a:r>
              <a:rPr lang="en-US" sz="3200" b="1" dirty="0">
                <a:solidFill>
                  <a:srgbClr val="FFFF00"/>
                </a:solidFill>
                <a:cs typeface="+mn-cs"/>
              </a:rPr>
              <a:t>Erythrocyte Sedimentation Rate (ESR) Response to Steroid Treatment in 6 Patients</a:t>
            </a:r>
            <a:endParaRPr lang="en-US" dirty="0">
              <a:cs typeface="+mn-cs"/>
            </a:endParaRPr>
          </a:p>
        </p:txBody>
      </p:sp>
      <p:pic>
        <p:nvPicPr>
          <p:cNvPr id="3" name="Picture 2">
            <a:extLst>
              <a:ext uri="{FF2B5EF4-FFF2-40B4-BE49-F238E27FC236}">
                <a16:creationId xmlns:a16="http://schemas.microsoft.com/office/drawing/2014/main" id="{FA4723FD-0B6D-4646-A77C-9B9FCDA1FC16}"/>
              </a:ext>
            </a:extLst>
          </p:cNvPr>
          <p:cNvPicPr>
            <a:picLocks noChangeAspect="1"/>
          </p:cNvPicPr>
          <p:nvPr/>
        </p:nvPicPr>
        <p:blipFill rotWithShape="1">
          <a:blip r:embed="rId4"/>
          <a:srcRect l="8730" t="7778" r="56951" b="56667"/>
          <a:stretch/>
        </p:blipFill>
        <p:spPr>
          <a:xfrm>
            <a:off x="304800" y="1739900"/>
            <a:ext cx="3276600" cy="4849526"/>
          </a:xfrm>
          <a:prstGeom prst="rect">
            <a:avLst/>
          </a:prstGeom>
        </p:spPr>
      </p:pic>
      <p:pic>
        <p:nvPicPr>
          <p:cNvPr id="10" name="Picture 9">
            <a:extLst>
              <a:ext uri="{FF2B5EF4-FFF2-40B4-BE49-F238E27FC236}">
                <a16:creationId xmlns:a16="http://schemas.microsoft.com/office/drawing/2014/main" id="{7CC27C97-8BE9-864F-9B35-B535FED55B08}"/>
              </a:ext>
            </a:extLst>
          </p:cNvPr>
          <p:cNvPicPr>
            <a:picLocks noChangeAspect="1"/>
          </p:cNvPicPr>
          <p:nvPr/>
        </p:nvPicPr>
        <p:blipFill rotWithShape="1">
          <a:blip r:embed="rId4"/>
          <a:srcRect l="41453" t="7778" r="9064" b="56667"/>
          <a:stretch/>
        </p:blipFill>
        <p:spPr>
          <a:xfrm>
            <a:off x="4096966" y="1739900"/>
            <a:ext cx="4724400" cy="4849526"/>
          </a:xfrm>
          <a:prstGeom prst="rect">
            <a:avLst/>
          </a:prstGeom>
        </p:spPr>
      </p:pic>
      <p:sp>
        <p:nvSpPr>
          <p:cNvPr id="4" name="TextBox 3">
            <a:extLst>
              <a:ext uri="{FF2B5EF4-FFF2-40B4-BE49-F238E27FC236}">
                <a16:creationId xmlns:a16="http://schemas.microsoft.com/office/drawing/2014/main" id="{102B98DA-861B-5C40-9C21-F80D91CC8CAE}"/>
              </a:ext>
            </a:extLst>
          </p:cNvPr>
          <p:cNvSpPr txBox="1"/>
          <p:nvPr/>
        </p:nvSpPr>
        <p:spPr>
          <a:xfrm>
            <a:off x="838200" y="1752600"/>
            <a:ext cx="2714205" cy="400110"/>
          </a:xfrm>
          <a:prstGeom prst="rect">
            <a:avLst/>
          </a:prstGeom>
          <a:solidFill>
            <a:schemeClr val="bg1"/>
          </a:solidFill>
        </p:spPr>
        <p:txBody>
          <a:bodyPr wrap="none" rtlCol="0">
            <a:spAutoFit/>
          </a:bodyPr>
          <a:lstStyle/>
          <a:p>
            <a:pPr algn="ctr"/>
            <a:r>
              <a:rPr lang="en-US" sz="2000" dirty="0"/>
              <a:t>C-reactive Protein mg/dl</a:t>
            </a:r>
          </a:p>
        </p:txBody>
      </p:sp>
      <p:sp>
        <p:nvSpPr>
          <p:cNvPr id="12" name="TextBox 11">
            <a:extLst>
              <a:ext uri="{FF2B5EF4-FFF2-40B4-BE49-F238E27FC236}">
                <a16:creationId xmlns:a16="http://schemas.microsoft.com/office/drawing/2014/main" id="{D3E80486-1768-8A44-B5E2-BA8247C44942}"/>
              </a:ext>
            </a:extLst>
          </p:cNvPr>
          <p:cNvSpPr txBox="1"/>
          <p:nvPr/>
        </p:nvSpPr>
        <p:spPr>
          <a:xfrm>
            <a:off x="4572000" y="1778119"/>
            <a:ext cx="4214615" cy="400110"/>
          </a:xfrm>
          <a:prstGeom prst="rect">
            <a:avLst/>
          </a:prstGeom>
          <a:solidFill>
            <a:schemeClr val="bg1"/>
          </a:solidFill>
        </p:spPr>
        <p:txBody>
          <a:bodyPr wrap="none" rtlCol="0">
            <a:spAutoFit/>
          </a:bodyPr>
          <a:lstStyle/>
          <a:p>
            <a:pPr algn="ctr"/>
            <a:r>
              <a:rPr lang="en-US" sz="2000" dirty="0"/>
              <a:t>Erythrocyte Sedimentation Rate mm/</a:t>
            </a:r>
            <a:r>
              <a:rPr lang="en-US" sz="2000" dirty="0" err="1"/>
              <a:t>hr</a:t>
            </a:r>
            <a:endParaRPr lang="en-US" sz="2000" dirty="0"/>
          </a:p>
        </p:txBody>
      </p:sp>
      <p:sp>
        <p:nvSpPr>
          <p:cNvPr id="5" name="Rectangle 4">
            <a:extLst>
              <a:ext uri="{FF2B5EF4-FFF2-40B4-BE49-F238E27FC236}">
                <a16:creationId xmlns:a16="http://schemas.microsoft.com/office/drawing/2014/main" id="{770FC859-289E-AD4B-801B-4B728E0D6ACE}"/>
              </a:ext>
            </a:extLst>
          </p:cNvPr>
          <p:cNvSpPr/>
          <p:nvPr/>
        </p:nvSpPr>
        <p:spPr bwMode="auto">
          <a:xfrm>
            <a:off x="4724400" y="2590800"/>
            <a:ext cx="533400" cy="304800"/>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8839200" cy="1143000"/>
          </a:xfrm>
        </p:spPr>
        <p:txBody>
          <a:bodyPr/>
          <a:lstStyle/>
          <a:p>
            <a:pPr>
              <a:defRPr/>
            </a:pPr>
            <a:r>
              <a:rPr lang="en-US" sz="4000">
                <a:cs typeface="+mj-cs"/>
              </a:rPr>
              <a:t>Giant Cell Arteritis Take Home Points</a:t>
            </a:r>
          </a:p>
        </p:txBody>
      </p:sp>
      <p:sp>
        <p:nvSpPr>
          <p:cNvPr id="88067" name="Rectangle 3"/>
          <p:cNvSpPr>
            <a:spLocks noGrp="1" noChangeArrowheads="1"/>
          </p:cNvSpPr>
          <p:nvPr>
            <p:ph type="body" idx="1"/>
          </p:nvPr>
        </p:nvSpPr>
        <p:spPr>
          <a:xfrm>
            <a:off x="304800" y="1143000"/>
            <a:ext cx="8610600" cy="5486400"/>
          </a:xfrm>
        </p:spPr>
        <p:txBody>
          <a:bodyPr/>
          <a:lstStyle/>
          <a:p>
            <a:pPr marL="609600" indent="-609600">
              <a:lnSpc>
                <a:spcPct val="80000"/>
              </a:lnSpc>
              <a:buFontTx/>
              <a:buAutoNum type="arabicPeriod"/>
              <a:defRPr/>
            </a:pPr>
            <a:r>
              <a:rPr lang="en-US" sz="2400">
                <a:solidFill>
                  <a:schemeClr val="bg1"/>
                </a:solidFill>
                <a:cs typeface="+mn-cs"/>
              </a:rPr>
              <a:t>Giant cell is an ocular emergency that will result in bilateral blindness if not diagnosed and immediately treated with high dose steroids</a:t>
            </a:r>
          </a:p>
          <a:p>
            <a:pPr marL="609600" indent="-609600">
              <a:lnSpc>
                <a:spcPct val="80000"/>
              </a:lnSpc>
              <a:buFontTx/>
              <a:buAutoNum type="arabicPeriod"/>
              <a:defRPr/>
            </a:pPr>
            <a:r>
              <a:rPr lang="en-US" sz="2400">
                <a:solidFill>
                  <a:schemeClr val="bg1"/>
                </a:solidFill>
                <a:cs typeface="+mn-cs"/>
              </a:rPr>
              <a:t>Blindness most usually is caused by occlusion of the posterior ciliary arteries that supply blood to the optic nerve head resulting in anterior ischemic optic neuropathy</a:t>
            </a:r>
          </a:p>
          <a:p>
            <a:pPr marL="609600" indent="-609600">
              <a:lnSpc>
                <a:spcPct val="80000"/>
              </a:lnSpc>
              <a:buFontTx/>
              <a:buAutoNum type="arabicPeriod"/>
              <a:defRPr/>
            </a:pPr>
            <a:r>
              <a:rPr lang="en-US" sz="2400">
                <a:solidFill>
                  <a:schemeClr val="bg1"/>
                </a:solidFill>
                <a:cs typeface="+mn-cs"/>
              </a:rPr>
              <a:t>Giant cell arteritis may cause visual symptoms and blindness without systemic symptoms (</a:t>
            </a:r>
            <a:r>
              <a:rPr lang="ja-JP" altLang="en-US" sz="2400">
                <a:solidFill>
                  <a:schemeClr val="bg1"/>
                </a:solidFill>
                <a:latin typeface="Arial"/>
                <a:cs typeface="+mn-cs"/>
              </a:rPr>
              <a:t>“</a:t>
            </a:r>
            <a:r>
              <a:rPr lang="en-US" sz="2400">
                <a:solidFill>
                  <a:schemeClr val="bg1"/>
                </a:solidFill>
                <a:cs typeface="+mn-cs"/>
              </a:rPr>
              <a:t>occult giant cell arteritis)</a:t>
            </a:r>
          </a:p>
          <a:p>
            <a:pPr marL="609600" indent="-609600">
              <a:lnSpc>
                <a:spcPct val="80000"/>
              </a:lnSpc>
              <a:buFontTx/>
              <a:buAutoNum type="arabicPeriod"/>
              <a:defRPr/>
            </a:pPr>
            <a:r>
              <a:rPr lang="en-US" sz="2400">
                <a:solidFill>
                  <a:schemeClr val="bg1"/>
                </a:solidFill>
                <a:cs typeface="+mn-cs"/>
              </a:rPr>
              <a:t>Systemic symptoms may include malaise, scalp tenderness, neck, shoulder, and hip pain, headaches, and jaw claudication</a:t>
            </a:r>
          </a:p>
          <a:p>
            <a:pPr marL="609600" indent="-609600">
              <a:lnSpc>
                <a:spcPct val="80000"/>
              </a:lnSpc>
              <a:buFontTx/>
              <a:buAutoNum type="arabicPeriod"/>
              <a:defRPr/>
            </a:pPr>
            <a:r>
              <a:rPr lang="en-US" sz="2400">
                <a:solidFill>
                  <a:schemeClr val="bg1"/>
                </a:solidFill>
                <a:cs typeface="+mn-cs"/>
              </a:rPr>
              <a:t>Erythrocyte sedimentation rate (ESR) and C-reactive protein are blood tests used to help in the diagnosis and in monitoring response to steroid treatment</a:t>
            </a:r>
          </a:p>
          <a:p>
            <a:pPr marL="609600" indent="-609600">
              <a:lnSpc>
                <a:spcPct val="80000"/>
              </a:lnSpc>
              <a:buFontTx/>
              <a:buAutoNum type="arabicPeriod"/>
              <a:defRPr/>
            </a:pPr>
            <a:r>
              <a:rPr lang="en-US" sz="2400">
                <a:solidFill>
                  <a:schemeClr val="bg1"/>
                </a:solidFill>
                <a:cs typeface="+mn-cs"/>
              </a:rPr>
              <a:t>A temporal artery biopsy is used for definitive diagnosis</a:t>
            </a:r>
          </a:p>
          <a:p>
            <a:pPr marL="609600" indent="-609600">
              <a:lnSpc>
                <a:spcPct val="80000"/>
              </a:lnSpc>
              <a:buFontTx/>
              <a:buAutoNum type="arabicPeriod"/>
              <a:defRPr/>
            </a:pPr>
            <a:r>
              <a:rPr lang="en-US" sz="2400">
                <a:solidFill>
                  <a:schemeClr val="bg1"/>
                </a:solidFill>
                <a:cs typeface="+mn-cs"/>
              </a:rPr>
              <a:t>Many patients need to stay on a maintenance dose of steroids to prevent re-activation of the disease</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F2B26F-8FA2-1948-9820-C59662FBCD8C}"/>
              </a:ext>
            </a:extLst>
          </p:cNvPr>
          <p:cNvPicPr>
            <a:picLocks noChangeAspect="1"/>
          </p:cNvPicPr>
          <p:nvPr/>
        </p:nvPicPr>
        <p:blipFill>
          <a:blip r:embed="rId2"/>
          <a:stretch>
            <a:fillRect/>
          </a:stretch>
        </p:blipFill>
        <p:spPr>
          <a:xfrm>
            <a:off x="152400" y="228600"/>
            <a:ext cx="8763000" cy="2637893"/>
          </a:xfrm>
          <a:prstGeom prst="rect">
            <a:avLst/>
          </a:prstGeom>
        </p:spPr>
      </p:pic>
      <p:sp>
        <p:nvSpPr>
          <p:cNvPr id="6" name="TextBox 5">
            <a:extLst>
              <a:ext uri="{FF2B5EF4-FFF2-40B4-BE49-F238E27FC236}">
                <a16:creationId xmlns:a16="http://schemas.microsoft.com/office/drawing/2014/main" id="{02092475-5C1C-BD42-A011-80CAD9E7B61A}"/>
              </a:ext>
            </a:extLst>
          </p:cNvPr>
          <p:cNvSpPr txBox="1"/>
          <p:nvPr/>
        </p:nvSpPr>
        <p:spPr>
          <a:xfrm>
            <a:off x="170234" y="3276600"/>
            <a:ext cx="8973766" cy="2862322"/>
          </a:xfrm>
          <a:prstGeom prst="rect">
            <a:avLst/>
          </a:prstGeom>
          <a:noFill/>
        </p:spPr>
        <p:txBody>
          <a:bodyPr wrap="square" rtlCol="0">
            <a:spAutoFit/>
          </a:bodyPr>
          <a:lstStyle/>
          <a:p>
            <a:r>
              <a:rPr lang="en-US" sz="3600" dirty="0">
                <a:solidFill>
                  <a:schemeClr val="bg1"/>
                </a:solidFill>
              </a:rPr>
              <a:t>Found 16/1,097 (1.6%) positive histologic evidence for giant cell arteritis in temporal artery specimens collected at necropsy at a time when 65% of Malmo population had necropsy at time of death.</a:t>
            </a:r>
          </a:p>
        </p:txBody>
      </p:sp>
    </p:spTree>
    <p:extLst>
      <p:ext uri="{BB962C8B-B14F-4D97-AF65-F5344CB8AC3E}">
        <p14:creationId xmlns:p14="http://schemas.microsoft.com/office/powerpoint/2010/main" val="156367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defRPr/>
            </a:pPr>
            <a:r>
              <a:rPr lang="en-US" sz="3600">
                <a:cs typeface="+mj-cs"/>
              </a:rPr>
              <a:t>Giant Cell Arteritis Learning Objectives:</a:t>
            </a:r>
          </a:p>
        </p:txBody>
      </p:sp>
      <p:sp>
        <p:nvSpPr>
          <p:cNvPr id="87043" name="Rectangle 3"/>
          <p:cNvSpPr>
            <a:spLocks noGrp="1" noChangeArrowheads="1"/>
          </p:cNvSpPr>
          <p:nvPr>
            <p:ph type="body" idx="1"/>
          </p:nvPr>
        </p:nvSpPr>
        <p:spPr>
          <a:xfrm>
            <a:off x="990600" y="1676400"/>
            <a:ext cx="7543800" cy="4343400"/>
          </a:xfrm>
        </p:spPr>
        <p:txBody>
          <a:bodyPr/>
          <a:lstStyle/>
          <a:p>
            <a:pPr marL="609600" indent="-609600">
              <a:buFontTx/>
              <a:buAutoNum type="arabicPeriod"/>
              <a:defRPr/>
            </a:pPr>
            <a:r>
              <a:rPr lang="en-US" sz="2800" b="1">
                <a:solidFill>
                  <a:schemeClr val="bg1"/>
                </a:solidFill>
                <a:cs typeface="+mn-cs"/>
              </a:rPr>
              <a:t>Describe why giant cell arteritis is considered an ocular emergency</a:t>
            </a:r>
          </a:p>
          <a:p>
            <a:pPr marL="609600" indent="-609600">
              <a:buFontTx/>
              <a:buAutoNum type="arabicPeriod"/>
              <a:defRPr/>
            </a:pPr>
            <a:r>
              <a:rPr lang="en-US" sz="2800" b="1">
                <a:solidFill>
                  <a:schemeClr val="bg1"/>
                </a:solidFill>
                <a:cs typeface="+mn-cs"/>
              </a:rPr>
              <a:t>List the common systemic and eye symptoms of giant cell arteritis</a:t>
            </a:r>
          </a:p>
          <a:p>
            <a:pPr marL="609600" indent="-609600">
              <a:buFontTx/>
              <a:buAutoNum type="arabicPeriod"/>
              <a:defRPr/>
            </a:pPr>
            <a:r>
              <a:rPr lang="en-US" sz="2800" b="1">
                <a:solidFill>
                  <a:schemeClr val="bg1"/>
                </a:solidFill>
                <a:cs typeface="+mn-cs"/>
              </a:rPr>
              <a:t>List the laboratory and pathologic findings in giant cell arteritis</a:t>
            </a:r>
          </a:p>
          <a:p>
            <a:pPr marL="609600" indent="-609600">
              <a:buFontTx/>
              <a:buAutoNum type="arabicPeriod"/>
              <a:defRPr/>
            </a:pPr>
            <a:r>
              <a:rPr lang="en-US" sz="2800" b="1">
                <a:solidFill>
                  <a:schemeClr val="bg1"/>
                </a:solidFill>
                <a:cs typeface="+mn-cs"/>
              </a:rPr>
              <a:t>Describe the most common mechanism by which giant cell arteritis causes blindness</a:t>
            </a:r>
          </a:p>
          <a:p>
            <a:pPr marL="609600" indent="-609600">
              <a:buFontTx/>
              <a:buAutoNum type="arabicPeriod"/>
              <a:defRPr/>
            </a:pPr>
            <a:r>
              <a:rPr lang="en-US" sz="2800" b="1">
                <a:solidFill>
                  <a:schemeClr val="bg1"/>
                </a:solidFill>
                <a:cs typeface="+mn-cs"/>
              </a:rPr>
              <a:t>List the objectives of treatment</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defRPr/>
            </a:pPr>
            <a:r>
              <a:rPr lang="en-US" sz="6600" b="0">
                <a:cs typeface="+mj-cs"/>
              </a:rPr>
              <a:t>Giant Cell Arteritis</a:t>
            </a:r>
            <a:br>
              <a:rPr lang="en-US" sz="6600" b="0">
                <a:cs typeface="+mj-cs"/>
              </a:rPr>
            </a:br>
            <a:r>
              <a:rPr lang="en-US" sz="5400" b="0">
                <a:solidFill>
                  <a:schemeClr val="bg1"/>
                </a:solidFill>
                <a:cs typeface="+mj-cs"/>
              </a:rPr>
              <a:t>Presenting Symptoms</a:t>
            </a:r>
            <a:endParaRPr lang="en-US" sz="6600" b="0">
              <a:cs typeface="+mj-cs"/>
            </a:endParaRPr>
          </a:p>
        </p:txBody>
      </p:sp>
      <p:sp>
        <p:nvSpPr>
          <p:cNvPr id="64515" name="Rectangle 3"/>
          <p:cNvSpPr>
            <a:spLocks noGrp="1" noChangeArrowheads="1"/>
          </p:cNvSpPr>
          <p:nvPr>
            <p:ph type="body" idx="1"/>
          </p:nvPr>
        </p:nvSpPr>
        <p:spPr>
          <a:xfrm>
            <a:off x="304800" y="1981200"/>
            <a:ext cx="8610600" cy="4876800"/>
          </a:xfrm>
        </p:spPr>
        <p:txBody>
          <a:bodyPr/>
          <a:lstStyle/>
          <a:p>
            <a:pPr>
              <a:lnSpc>
                <a:spcPct val="90000"/>
              </a:lnSpc>
              <a:buFontTx/>
              <a:buNone/>
              <a:defRPr/>
            </a:pPr>
            <a:r>
              <a:rPr lang="en-US" dirty="0">
                <a:solidFill>
                  <a:schemeClr val="bg1"/>
                </a:solidFill>
                <a:cs typeface="+mn-cs"/>
              </a:rPr>
              <a:t>   </a:t>
            </a:r>
            <a:r>
              <a:rPr lang="en-US" sz="3600" b="1" dirty="0">
                <a:solidFill>
                  <a:schemeClr val="bg1"/>
                </a:solidFill>
                <a:cs typeface="+mn-cs"/>
              </a:rPr>
              <a:t>This is a granulomatous inflammation of arteries and symptoms depend on which arteries are involved, producing ischemia</a:t>
            </a:r>
            <a:endParaRPr lang="en-US" dirty="0">
              <a:solidFill>
                <a:srgbClr val="FFFF00"/>
              </a:solidFill>
              <a:cs typeface="+mn-cs"/>
            </a:endParaRPr>
          </a:p>
          <a:p>
            <a:pPr>
              <a:lnSpc>
                <a:spcPct val="90000"/>
              </a:lnSpc>
              <a:defRPr/>
            </a:pPr>
            <a:r>
              <a:rPr lang="en-US" dirty="0">
                <a:solidFill>
                  <a:srgbClr val="FFFF00"/>
                </a:solidFill>
                <a:cs typeface="+mn-cs"/>
              </a:rPr>
              <a:t>vision loss (permanent)</a:t>
            </a:r>
          </a:p>
          <a:p>
            <a:pPr>
              <a:lnSpc>
                <a:spcPct val="90000"/>
              </a:lnSpc>
              <a:defRPr/>
            </a:pPr>
            <a:r>
              <a:rPr lang="en-US" dirty="0">
                <a:solidFill>
                  <a:srgbClr val="FFFF00"/>
                </a:solidFill>
                <a:cs typeface="+mn-cs"/>
              </a:rPr>
              <a:t>headache, neck pain, jaw claudication</a:t>
            </a:r>
          </a:p>
          <a:p>
            <a:pPr>
              <a:lnSpc>
                <a:spcPct val="90000"/>
              </a:lnSpc>
              <a:defRPr/>
            </a:pPr>
            <a:r>
              <a:rPr lang="en-US" dirty="0">
                <a:solidFill>
                  <a:srgbClr val="FFFF00"/>
                </a:solidFill>
                <a:cs typeface="+mn-cs"/>
              </a:rPr>
              <a:t>scalp tenderness</a:t>
            </a:r>
          </a:p>
          <a:p>
            <a:pPr>
              <a:lnSpc>
                <a:spcPct val="90000"/>
              </a:lnSpc>
              <a:defRPr/>
            </a:pPr>
            <a:r>
              <a:rPr lang="en-US" dirty="0">
                <a:solidFill>
                  <a:srgbClr val="FFFF00"/>
                </a:solidFill>
                <a:cs typeface="+mn-cs"/>
              </a:rPr>
              <a:t>acute abdomen</a:t>
            </a:r>
          </a:p>
          <a:p>
            <a:pPr>
              <a:lnSpc>
                <a:spcPct val="90000"/>
              </a:lnSpc>
              <a:defRPr/>
            </a:pPr>
            <a:r>
              <a:rPr lang="en-US" dirty="0">
                <a:solidFill>
                  <a:srgbClr val="FFFF00"/>
                </a:solidFill>
                <a:cs typeface="+mn-cs"/>
              </a:rPr>
              <a:t>malaise, anorexia, flu-like symptoms</a:t>
            </a:r>
          </a:p>
          <a:p>
            <a:pPr>
              <a:lnSpc>
                <a:spcPct val="90000"/>
              </a:lnSpc>
              <a:defRPr/>
            </a:pPr>
            <a:r>
              <a:rPr lang="en-US" dirty="0">
                <a:solidFill>
                  <a:srgbClr val="FFFF00"/>
                </a:solidFill>
                <a:cs typeface="+mn-cs"/>
              </a:rPr>
              <a:t>myocardial infarct, aortitis</a:t>
            </a:r>
          </a:p>
        </p:txBody>
      </p:sp>
      <p:sp>
        <p:nvSpPr>
          <p:cNvPr id="64516" name="Line 4"/>
          <p:cNvSpPr>
            <a:spLocks noChangeShapeType="1"/>
          </p:cNvSpPr>
          <p:nvPr/>
        </p:nvSpPr>
        <p:spPr bwMode="auto">
          <a:xfrm>
            <a:off x="914400" y="1981200"/>
            <a:ext cx="7162800" cy="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G"/>
          <p:cNvPicPr>
            <a:picLocks noChangeAspect="1" noChangeArrowheads="1"/>
          </p:cNvPicPr>
          <p:nvPr/>
        </p:nvPicPr>
        <p:blipFill>
          <a:blip r:embed="rId4">
            <a:extLst>
              <a:ext uri="{28A0092B-C50C-407E-A947-70E740481C1C}">
                <a14:useLocalDpi xmlns:a14="http://schemas.microsoft.com/office/drawing/2010/main" val="0"/>
              </a:ext>
            </a:extLst>
          </a:blip>
          <a:srcRect t="12334" b="17160"/>
          <a:stretch>
            <a:fillRect/>
          </a:stretch>
        </p:blipFill>
        <p:spPr bwMode="auto">
          <a:xfrm>
            <a:off x="4876800" y="1600200"/>
            <a:ext cx="40624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0" name="Picture 1" descr="temporal arteritis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4343400" cy="419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1" descr="NormalTemporalArteryBiopsy.jpg"/>
          <p:cNvPicPr>
            <a:picLocks noChangeAspect="1"/>
          </p:cNvPicPr>
          <p:nvPr/>
        </p:nvPicPr>
        <p:blipFill>
          <a:blip r:embed="rId6">
            <a:extLst>
              <a:ext uri="{28A0092B-C50C-407E-A947-70E740481C1C}">
                <a14:useLocalDpi xmlns:a14="http://schemas.microsoft.com/office/drawing/2010/main" val="0"/>
              </a:ext>
            </a:extLst>
          </a:blip>
          <a:srcRect l="6796" t="7880" r="47398" b="43840"/>
          <a:stretch>
            <a:fillRect/>
          </a:stretch>
        </p:blipFill>
        <p:spPr bwMode="auto">
          <a:xfrm>
            <a:off x="2895600" y="4876800"/>
            <a:ext cx="1600200" cy="126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2" descr="giant-cell-arteritis-H&amp;E low power.jpg"/>
          <p:cNvPicPr>
            <a:picLocks noChangeAspect="1"/>
          </p:cNvPicPr>
          <p:nvPr/>
        </p:nvPicPr>
        <p:blipFill>
          <a:blip r:embed="rId7">
            <a:extLst>
              <a:ext uri="{28A0092B-C50C-407E-A947-70E740481C1C}">
                <a14:useLocalDpi xmlns:a14="http://schemas.microsoft.com/office/drawing/2010/main" val="0"/>
              </a:ext>
            </a:extLst>
          </a:blip>
          <a:srcRect l="8678" t="7283" b="8344"/>
          <a:stretch>
            <a:fillRect/>
          </a:stretch>
        </p:blipFill>
        <p:spPr bwMode="auto">
          <a:xfrm>
            <a:off x="381000" y="457200"/>
            <a:ext cx="1622425" cy="136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Line 5"/>
          <p:cNvSpPr>
            <a:spLocks noChangeShapeType="1"/>
          </p:cNvSpPr>
          <p:nvPr/>
        </p:nvSpPr>
        <p:spPr bwMode="auto">
          <a:xfrm>
            <a:off x="3429000" y="4191000"/>
            <a:ext cx="381000" cy="685800"/>
          </a:xfrm>
          <a:prstGeom prst="line">
            <a:avLst/>
          </a:prstGeom>
          <a:noFill/>
          <a:ln w="825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n w="76200" cmpd="sng">
                <a:solidFill>
                  <a:schemeClr val="tx1"/>
                </a:solidFill>
              </a:ln>
              <a:cs typeface="+mn-cs"/>
            </a:endParaRPr>
          </a:p>
        </p:txBody>
      </p:sp>
      <p:sp>
        <p:nvSpPr>
          <p:cNvPr id="7" name="Line 5"/>
          <p:cNvSpPr>
            <a:spLocks noChangeShapeType="1"/>
          </p:cNvSpPr>
          <p:nvPr/>
        </p:nvSpPr>
        <p:spPr bwMode="auto">
          <a:xfrm flipH="1" flipV="1">
            <a:off x="1600200" y="1447800"/>
            <a:ext cx="228600" cy="457200"/>
          </a:xfrm>
          <a:prstGeom prst="line">
            <a:avLst/>
          </a:prstGeom>
          <a:noFill/>
          <a:ln w="825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n w="76200" cmpd="sng">
                <a:solidFill>
                  <a:schemeClr val="tx1"/>
                </a:solidFill>
              </a:ln>
              <a:cs typeface="+mn-cs"/>
            </a:endParaRPr>
          </a:p>
        </p:txBody>
      </p:sp>
      <p:sp>
        <p:nvSpPr>
          <p:cNvPr id="27655" name="TextBox 7"/>
          <p:cNvSpPr txBox="1">
            <a:spLocks noChangeArrowheads="1"/>
          </p:cNvSpPr>
          <p:nvPr/>
        </p:nvSpPr>
        <p:spPr bwMode="auto">
          <a:xfrm>
            <a:off x="3235325" y="304800"/>
            <a:ext cx="598487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00"/>
                </a:solidFill>
              </a:rPr>
              <a:t>The temporal arteries may appear prominent and tender, but often they look normal, so this sign is specific, but not sensitive for diagnosis</a:t>
            </a:r>
          </a:p>
          <a:p>
            <a:endParaRPr lang="en-US">
              <a:solidFill>
                <a:srgbClr val="FFFF00"/>
              </a:solidFill>
            </a:endParaRPr>
          </a:p>
        </p:txBody>
      </p:sp>
      <p:sp>
        <p:nvSpPr>
          <p:cNvPr id="9" name="Line 5"/>
          <p:cNvSpPr>
            <a:spLocks noChangeShapeType="1"/>
          </p:cNvSpPr>
          <p:nvPr/>
        </p:nvSpPr>
        <p:spPr bwMode="auto">
          <a:xfrm>
            <a:off x="6172200" y="2895600"/>
            <a:ext cx="457200" cy="838200"/>
          </a:xfrm>
          <a:prstGeom prst="line">
            <a:avLst/>
          </a:prstGeom>
          <a:noFill/>
          <a:ln w="825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n w="76200" cmpd="sng">
                <a:solidFill>
                  <a:schemeClr val="tx1"/>
                </a:solidFill>
              </a:ln>
              <a:cs typeface="+mn-cs"/>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p:cNvSpPr txBox="1">
            <a:spLocks noChangeArrowheads="1"/>
          </p:cNvSpPr>
          <p:nvPr/>
        </p:nvSpPr>
        <p:spPr bwMode="auto">
          <a:xfrm>
            <a:off x="228600" y="228600"/>
            <a:ext cx="8915400" cy="1190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b="1">
                <a:solidFill>
                  <a:srgbClr val="FFFF00"/>
                </a:solidFill>
                <a:cs typeface="+mn-cs"/>
              </a:rPr>
              <a:t>Temporal Artery Biopsy is the Accepted </a:t>
            </a:r>
            <a:r>
              <a:rPr lang="ja-JP" altLang="en-US" sz="3600" b="1">
                <a:solidFill>
                  <a:srgbClr val="FFFF00"/>
                </a:solidFill>
                <a:latin typeface="Arial"/>
                <a:cs typeface="+mn-cs"/>
              </a:rPr>
              <a:t>“</a:t>
            </a:r>
            <a:r>
              <a:rPr lang="en-US" sz="3600" b="1">
                <a:solidFill>
                  <a:srgbClr val="FFFF00"/>
                </a:solidFill>
                <a:cs typeface="+mn-cs"/>
              </a:rPr>
              <a:t>Gold Standard</a:t>
            </a:r>
            <a:r>
              <a:rPr lang="ja-JP" altLang="en-US" sz="3600" b="1">
                <a:solidFill>
                  <a:srgbClr val="FFFF00"/>
                </a:solidFill>
                <a:latin typeface="Arial"/>
                <a:cs typeface="+mn-cs"/>
              </a:rPr>
              <a:t>”</a:t>
            </a:r>
            <a:r>
              <a:rPr lang="en-US" sz="3600" b="1">
                <a:solidFill>
                  <a:srgbClr val="FFFF00"/>
                </a:solidFill>
                <a:cs typeface="+mn-cs"/>
              </a:rPr>
              <a:t> for Making the Diagnosis </a:t>
            </a:r>
          </a:p>
        </p:txBody>
      </p:sp>
      <p:pic>
        <p:nvPicPr>
          <p:cNvPr id="29698" name="Picture 2" descr="giant-cell-arteritis-H&amp;E low power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47800"/>
            <a:ext cx="4419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9" name="Picture 5" descr="giant-cell-arteritis-elastic stain 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1447800"/>
            <a:ext cx="4419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0" name="Picture 3" descr="giant-cell-arteritis-H&amp;E low power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447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1" name="Rectangle 7"/>
          <p:cNvSpPr>
            <a:spLocks noChangeArrowheads="1"/>
          </p:cNvSpPr>
          <p:nvPr/>
        </p:nvSpPr>
        <p:spPr bwMode="auto">
          <a:xfrm>
            <a:off x="228600" y="3505200"/>
            <a:ext cx="1066800" cy="990600"/>
          </a:xfrm>
          <a:prstGeom prst="rect">
            <a:avLst/>
          </a:prstGeom>
          <a:noFill/>
          <a:ln w="28575">
            <a:solidFill>
              <a:srgbClr val="00009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02" name="Rectangle 12"/>
          <p:cNvSpPr>
            <a:spLocks noChangeArrowheads="1"/>
          </p:cNvSpPr>
          <p:nvPr/>
        </p:nvSpPr>
        <p:spPr bwMode="auto">
          <a:xfrm>
            <a:off x="1752600" y="1447800"/>
            <a:ext cx="2743200" cy="2743200"/>
          </a:xfrm>
          <a:prstGeom prst="rect">
            <a:avLst/>
          </a:prstGeom>
          <a:noFill/>
          <a:ln w="28575">
            <a:solidFill>
              <a:srgbClr val="00009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7588" name="Text Box 4"/>
          <p:cNvSpPr txBox="1">
            <a:spLocks noChangeArrowheads="1"/>
          </p:cNvSpPr>
          <p:nvPr/>
        </p:nvSpPr>
        <p:spPr bwMode="auto">
          <a:xfrm>
            <a:off x="1295400" y="4854575"/>
            <a:ext cx="3224213"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cs typeface="+mn-cs"/>
              </a:rPr>
              <a:t>Mulinucleated</a:t>
            </a:r>
            <a:r>
              <a:rPr lang="en-US" sz="2000" b="1" dirty="0">
                <a:cs typeface="+mn-cs"/>
              </a:rPr>
              <a:t> giant cell</a:t>
            </a:r>
          </a:p>
          <a:p>
            <a:pPr>
              <a:defRPr/>
            </a:pPr>
            <a:r>
              <a:rPr lang="en-US" sz="2000" b="1" dirty="0">
                <a:cs typeface="+mn-cs"/>
              </a:rPr>
              <a:t>in media of temporal artery</a:t>
            </a:r>
          </a:p>
        </p:txBody>
      </p:sp>
      <p:sp>
        <p:nvSpPr>
          <p:cNvPr id="67589" name="Line 5"/>
          <p:cNvSpPr>
            <a:spLocks noChangeShapeType="1"/>
          </p:cNvSpPr>
          <p:nvPr/>
        </p:nvSpPr>
        <p:spPr bwMode="auto">
          <a:xfrm flipV="1">
            <a:off x="2895600" y="4114800"/>
            <a:ext cx="228600" cy="7620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705" name="TextBox 8"/>
          <p:cNvSpPr txBox="1">
            <a:spLocks noChangeArrowheads="1"/>
          </p:cNvSpPr>
          <p:nvPr/>
        </p:nvSpPr>
        <p:spPr bwMode="auto">
          <a:xfrm>
            <a:off x="381000" y="6248400"/>
            <a:ext cx="3595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00"/>
                </a:solidFill>
              </a:rPr>
              <a:t>Hematoxylin &amp; Eosin Stain</a:t>
            </a:r>
          </a:p>
        </p:txBody>
      </p:sp>
      <p:sp>
        <p:nvSpPr>
          <p:cNvPr id="29706" name="TextBox 14"/>
          <p:cNvSpPr txBox="1">
            <a:spLocks noChangeArrowheads="1"/>
          </p:cNvSpPr>
          <p:nvPr/>
        </p:nvSpPr>
        <p:spPr bwMode="auto">
          <a:xfrm>
            <a:off x="5243513" y="6243638"/>
            <a:ext cx="34956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00"/>
                </a:solidFill>
              </a:rPr>
              <a:t>Verhoeff-Van Gieson Stain</a:t>
            </a:r>
          </a:p>
        </p:txBody>
      </p:sp>
      <p:sp>
        <p:nvSpPr>
          <p:cNvPr id="16" name="Text Box 4"/>
          <p:cNvSpPr txBox="1">
            <a:spLocks noChangeArrowheads="1"/>
          </p:cNvSpPr>
          <p:nvPr/>
        </p:nvSpPr>
        <p:spPr bwMode="auto">
          <a:xfrm>
            <a:off x="5257800" y="5105400"/>
            <a:ext cx="3733800" cy="70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b="1" dirty="0">
                <a:cs typeface="+mn-cs"/>
              </a:rPr>
              <a:t>elastin stain showing disruption of internal elastic lamina</a:t>
            </a:r>
          </a:p>
        </p:txBody>
      </p:sp>
      <p:sp>
        <p:nvSpPr>
          <p:cNvPr id="17" name="Line 5"/>
          <p:cNvSpPr>
            <a:spLocks noChangeShapeType="1"/>
          </p:cNvSpPr>
          <p:nvPr/>
        </p:nvSpPr>
        <p:spPr bwMode="auto">
          <a:xfrm flipV="1">
            <a:off x="6019800" y="4800600"/>
            <a:ext cx="152400" cy="3810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1.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2388</TotalTime>
  <Words>2257</Words>
  <Application>Microsoft Macintosh PowerPoint</Application>
  <PresentationFormat>On-screen Show (4:3)</PresentationFormat>
  <Paragraphs>252</Paragraphs>
  <Slides>42</Slides>
  <Notes>32</Notes>
  <HiddenSlides>0</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ＭＳ Ｐゴシック</vt:lpstr>
      <vt:lpstr>Arial</vt:lpstr>
      <vt:lpstr>Calibri</vt:lpstr>
      <vt:lpstr>Garamond</vt:lpstr>
      <vt:lpstr>Times New Roman</vt:lpstr>
      <vt:lpstr>Wingdings</vt:lpstr>
      <vt:lpstr>Blank Presentation</vt:lpstr>
      <vt:lpstr>Image</vt:lpstr>
      <vt:lpstr>PowerPoint Presentation</vt:lpstr>
      <vt:lpstr>PowerPoint Presentation</vt:lpstr>
      <vt:lpstr>Giant Cell Arteritis</vt:lpstr>
      <vt:lpstr>Giant Cell Arteritis </vt:lpstr>
      <vt:lpstr>PowerPoint Presentation</vt:lpstr>
      <vt:lpstr>Giant Cell Arteritis Learning Objectives:</vt:lpstr>
      <vt:lpstr>Giant Cell Arteritis Presenting Symptoms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Ultrasound in the Diagnosis of GCA</vt:lpstr>
      <vt:lpstr>Giant Cell Arteritis Visual Symptoms</vt:lpstr>
      <vt:lpstr>PowerPoint Presentation</vt:lpstr>
      <vt:lpstr>PowerPoint Presentation</vt:lpstr>
      <vt:lpstr>PowerPoint Presentation</vt:lpstr>
      <vt:lpstr>PowerPoint Presentation</vt:lpstr>
      <vt:lpstr>PowerPoint Presentation</vt:lpstr>
      <vt:lpstr>Introduction to Laser Speckle Flowgraphy (LSFG)</vt:lpstr>
      <vt:lpstr>Principle of Laser Speckle Flowgraphy</vt:lpstr>
      <vt:lpstr>PowerPoint Presentation</vt:lpstr>
      <vt:lpstr>PowerPoint Presentation</vt:lpstr>
      <vt:lpstr>Giant Cell Arteritis Cause of Visual Loss</vt:lpstr>
      <vt:lpstr>PowerPoint Presentation</vt:lpstr>
      <vt:lpstr>PowerPoint Presentation</vt:lpstr>
      <vt:lpstr>PowerPoint Presentation</vt:lpstr>
      <vt:lpstr>PowerPoint Presentation</vt:lpstr>
      <vt:lpstr>Fluorescein Angiography of the Normal Eye video</vt:lpstr>
      <vt:lpstr>PowerPoint Presentation</vt:lpstr>
      <vt:lpstr>Fluorescein Angiography Choroidal filling is slowed or absent</vt:lpstr>
      <vt:lpstr>PowerPoint Presentation</vt:lpstr>
      <vt:lpstr>PowerPoint Presentation</vt:lpstr>
      <vt:lpstr>PowerPoint Presentation</vt:lpstr>
      <vt:lpstr>PowerPoint Presentation</vt:lpstr>
      <vt:lpstr>Erythrocyte Sedimentation Rate (ESR) in the Diagnosis of GCA</vt:lpstr>
      <vt:lpstr>Relationship Between ESR and C-reactive Protein (CRP) in GCA</vt:lpstr>
      <vt:lpstr>Giant Cell Arteritis Objectives of Steroid Treatment</vt:lpstr>
      <vt:lpstr>PowerPoint Presentation</vt:lpstr>
      <vt:lpstr>Giant Cell Arteritis Take Home Points</vt:lpstr>
    </vt:vector>
  </TitlesOfParts>
  <Company>Univ of Iowa Ophthalmology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UNIVERSITY OF IOWA</dc:creator>
  <cp:lastModifiedBy>Kardon, Randy H</cp:lastModifiedBy>
  <cp:revision>84</cp:revision>
  <dcterms:created xsi:type="dcterms:W3CDTF">2014-12-27T00:07:37Z</dcterms:created>
  <dcterms:modified xsi:type="dcterms:W3CDTF">2018-09-18T14:34:43Z</dcterms:modified>
</cp:coreProperties>
</file>